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10287000" cx="18288000"/>
  <p:notesSz cx="6858000" cy="9144000"/>
  <p:embeddedFontLst>
    <p:embeddedFont>
      <p:font typeface="Inter"/>
      <p:bold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3" roundtripDataSignature="AMtx7mjHvZpdTccFfLopb1wUxQy2wmUx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Inter-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3"/>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4"/>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4"/>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2"/>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2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AF5"/>
        </a:solidFill>
      </p:bgPr>
    </p:bg>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1768327" y="-239949"/>
            <a:ext cx="16769601" cy="11193709"/>
          </a:xfrm>
          <a:prstGeom prst="rect">
            <a:avLst/>
          </a:prstGeom>
          <a:noFill/>
          <a:ln>
            <a:noFill/>
          </a:ln>
        </p:spPr>
      </p:pic>
      <p:sp>
        <p:nvSpPr>
          <p:cNvPr id="85" name="Google Shape;85;p1"/>
          <p:cNvSpPr/>
          <p:nvPr/>
        </p:nvSpPr>
        <p:spPr>
          <a:xfrm>
            <a:off x="-3175130" y="-3851191"/>
            <a:ext cx="13298454" cy="1539503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38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
          <p:cNvSpPr/>
          <p:nvPr/>
        </p:nvSpPr>
        <p:spPr>
          <a:xfrm rot="-5400000">
            <a:off x="2251973" y="5840100"/>
            <a:ext cx="2137777" cy="6794123"/>
          </a:xfrm>
          <a:custGeom>
            <a:rect b="b" l="l" r="r" t="t"/>
            <a:pathLst>
              <a:path extrusionOk="0" h="18724198" w="2353310">
                <a:moveTo>
                  <a:pt x="784860" y="18656889"/>
                </a:moveTo>
                <a:cubicBezTo>
                  <a:pt x="905510" y="18697528"/>
                  <a:pt x="1042670" y="18724198"/>
                  <a:pt x="1177290" y="18724198"/>
                </a:cubicBezTo>
                <a:cubicBezTo>
                  <a:pt x="1311910" y="18724198"/>
                  <a:pt x="1441450" y="18701339"/>
                  <a:pt x="1560830" y="18660698"/>
                </a:cubicBezTo>
                <a:cubicBezTo>
                  <a:pt x="1563370" y="18659428"/>
                  <a:pt x="1565910" y="18659428"/>
                  <a:pt x="1568450" y="18658159"/>
                </a:cubicBezTo>
                <a:cubicBezTo>
                  <a:pt x="2016760" y="18495598"/>
                  <a:pt x="2346960" y="18066339"/>
                  <a:pt x="2353310" y="17515904"/>
                </a:cubicBezTo>
                <a:lnTo>
                  <a:pt x="2353310" y="0"/>
                </a:lnTo>
                <a:lnTo>
                  <a:pt x="0" y="0"/>
                </a:lnTo>
                <a:lnTo>
                  <a:pt x="0" y="17502437"/>
                </a:lnTo>
                <a:cubicBezTo>
                  <a:pt x="6350" y="18068878"/>
                  <a:pt x="331470" y="18498139"/>
                  <a:pt x="784860" y="18656889"/>
                </a:cubicBezTo>
                <a:close/>
              </a:path>
            </a:pathLst>
          </a:custGeom>
          <a:solidFill>
            <a:srgbClr val="FDFA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 name="Google Shape;87;p1"/>
          <p:cNvPicPr preferRelativeResize="0"/>
          <p:nvPr/>
        </p:nvPicPr>
        <p:blipFill rotWithShape="1">
          <a:blip r:embed="rId4">
            <a:alphaModFix/>
          </a:blip>
          <a:srcRect b="0" l="0" r="0" t="0"/>
          <a:stretch/>
        </p:blipFill>
        <p:spPr>
          <a:xfrm>
            <a:off x="1034183" y="9349805"/>
            <a:ext cx="4400764" cy="465747"/>
          </a:xfrm>
          <a:prstGeom prst="rect">
            <a:avLst/>
          </a:prstGeom>
          <a:noFill/>
          <a:ln>
            <a:noFill/>
          </a:ln>
        </p:spPr>
      </p:pic>
      <p:sp>
        <p:nvSpPr>
          <p:cNvPr id="88" name="Google Shape;88;p1"/>
          <p:cNvSpPr txBox="1"/>
          <p:nvPr/>
        </p:nvSpPr>
        <p:spPr>
          <a:xfrm>
            <a:off x="1028700" y="8663722"/>
            <a:ext cx="5282924" cy="4057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US" sz="2399" u="none" cap="none" strike="noStrike">
                <a:solidFill>
                  <a:srgbClr val="003865"/>
                </a:solidFill>
              </a:rPr>
              <a:t>Taylor Lee, Leadership Coach </a:t>
            </a:r>
            <a:endParaRPr b="1"/>
          </a:p>
        </p:txBody>
      </p:sp>
      <p:sp>
        <p:nvSpPr>
          <p:cNvPr id="89" name="Google Shape;89;p1"/>
          <p:cNvSpPr txBox="1"/>
          <p:nvPr/>
        </p:nvSpPr>
        <p:spPr>
          <a:xfrm>
            <a:off x="1028700" y="1695356"/>
            <a:ext cx="8170503" cy="51854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800" u="none" cap="none" strike="noStrike">
                <a:solidFill>
                  <a:srgbClr val="FFFFFF"/>
                </a:solidFill>
                <a:latin typeface="Inter"/>
                <a:ea typeface="Inter"/>
                <a:cs typeface="Inter"/>
                <a:sym typeface="Inter"/>
              </a:rPr>
              <a:t>Leadership Coaching </a:t>
            </a:r>
            <a:endParaRPr/>
          </a:p>
          <a:p>
            <a:pPr indent="0" lvl="0" marL="0" marR="0" rtl="0" algn="l">
              <a:lnSpc>
                <a:spcPct val="140000"/>
              </a:lnSpc>
              <a:spcBef>
                <a:spcPts val="0"/>
              </a:spcBef>
              <a:spcAft>
                <a:spcPts val="0"/>
              </a:spcAft>
              <a:buNone/>
            </a:pPr>
            <a:r>
              <a:rPr b="0" i="0" lang="en-US" sz="4300" u="none" cap="none" strike="noStrike">
                <a:solidFill>
                  <a:srgbClr val="FFFFFF"/>
                </a:solidFill>
                <a:latin typeface="Inter"/>
                <a:ea typeface="Inter"/>
                <a:cs typeface="Inter"/>
                <a:sym typeface="Inter"/>
              </a:rPr>
              <a:t>for Leaders </a:t>
            </a:r>
            <a:endParaRPr/>
          </a:p>
          <a:p>
            <a:pPr indent="0" lvl="0" marL="0" marR="0" rtl="0" algn="l">
              <a:lnSpc>
                <a:spcPct val="140000"/>
              </a:lnSpc>
              <a:spcBef>
                <a:spcPts val="0"/>
              </a:spcBef>
              <a:spcAft>
                <a:spcPts val="0"/>
              </a:spcAft>
              <a:buNone/>
            </a:pPr>
            <a:r>
              <a:rPr b="0" i="0" lang="en-US" sz="4300" u="none" cap="none" strike="noStrike">
                <a:solidFill>
                  <a:srgbClr val="FFFFFF"/>
                </a:solidFill>
                <a:latin typeface="Inter"/>
                <a:ea typeface="Inter"/>
                <a:cs typeface="Inter"/>
                <a:sym typeface="Inter"/>
              </a:rPr>
              <a:t>of XYZ Company</a:t>
            </a:r>
            <a:endParaRPr/>
          </a:p>
          <a:p>
            <a:pPr indent="0" lvl="0" marL="0" marR="0" rtl="0" algn="l">
              <a:lnSpc>
                <a:spcPct val="104186"/>
              </a:lnSpc>
              <a:spcBef>
                <a:spcPts val="0"/>
              </a:spcBef>
              <a:spcAft>
                <a:spcPts val="0"/>
              </a:spcAft>
              <a:buNone/>
            </a:pPr>
            <a:r>
              <a:t/>
            </a:r>
            <a:endParaRPr b="0" i="0" sz="4300" u="none" cap="none" strike="noStrike">
              <a:solidFill>
                <a:srgbClr val="FFFFFF"/>
              </a:solidFill>
              <a:latin typeface="Inter"/>
              <a:ea typeface="Inter"/>
              <a:cs typeface="Inter"/>
              <a:sym typeface="Inter"/>
            </a:endParaRPr>
          </a:p>
          <a:p>
            <a:pPr indent="0" lvl="0" marL="0" marR="0" rtl="0" algn="l">
              <a:lnSpc>
                <a:spcPct val="94418"/>
              </a:lnSpc>
              <a:spcBef>
                <a:spcPts val="0"/>
              </a:spcBef>
              <a:spcAft>
                <a:spcPts val="0"/>
              </a:spcAft>
              <a:buNone/>
            </a:pPr>
            <a:r>
              <a:t/>
            </a:r>
            <a:endParaRPr b="1" i="0" sz="4300" u="none" cap="none" strike="noStrike">
              <a:solidFill>
                <a:srgbClr val="FFFFFF"/>
              </a:solidFill>
              <a:latin typeface="Inter"/>
              <a:ea typeface="Inter"/>
              <a:cs typeface="Inter"/>
              <a:sym typeface="Inter"/>
            </a:endParaRPr>
          </a:p>
          <a:p>
            <a:pPr indent="0" lvl="0" marL="0" marR="0" rtl="0" algn="l">
              <a:lnSpc>
                <a:spcPct val="139965"/>
              </a:lnSpc>
              <a:spcBef>
                <a:spcPts val="0"/>
              </a:spcBef>
              <a:spcAft>
                <a:spcPts val="0"/>
              </a:spcAft>
              <a:buNone/>
            </a:pPr>
            <a:r>
              <a:rPr b="1" i="0" lang="en-US" sz="2900" u="none" cap="none" strike="noStrike">
                <a:solidFill>
                  <a:srgbClr val="4E7CA8"/>
                </a:solidFill>
              </a:rPr>
              <a:t>Transforming leaders for their next level </a:t>
            </a:r>
            <a:endParaRPr b="1"/>
          </a:p>
          <a:p>
            <a:pPr indent="0" lvl="0" marL="0" marR="0" rtl="0" algn="l">
              <a:lnSpc>
                <a:spcPct val="139965"/>
              </a:lnSpc>
              <a:spcBef>
                <a:spcPts val="0"/>
              </a:spcBef>
              <a:spcAft>
                <a:spcPts val="0"/>
              </a:spcAft>
              <a:buNone/>
            </a:pPr>
            <a:r>
              <a:rPr b="1" i="0" lang="en-US" sz="2900" u="none" cap="none" strike="noStrike">
                <a:solidFill>
                  <a:srgbClr val="4E7CA8"/>
                </a:solidFill>
              </a:rPr>
              <a:t>of performance, building stronger teams, </a:t>
            </a:r>
            <a:endParaRPr b="1"/>
          </a:p>
          <a:p>
            <a:pPr indent="0" lvl="0" marL="0" marR="0" rtl="0" algn="l">
              <a:lnSpc>
                <a:spcPct val="140000"/>
              </a:lnSpc>
              <a:spcBef>
                <a:spcPts val="0"/>
              </a:spcBef>
              <a:spcAft>
                <a:spcPts val="0"/>
              </a:spcAft>
              <a:buNone/>
            </a:pPr>
            <a:r>
              <a:rPr b="1" i="0" lang="en-US" sz="2900" u="none" cap="none" strike="noStrike">
                <a:solidFill>
                  <a:srgbClr val="4E7CA8"/>
                </a:solidFill>
              </a:rPr>
              <a:t>and creating higher impact for organizations</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215" name="Shape 215"/>
        <p:cNvGrpSpPr/>
        <p:nvPr/>
      </p:nvGrpSpPr>
      <p:grpSpPr>
        <a:xfrm>
          <a:off x="0" y="0"/>
          <a:ext cx="0" cy="0"/>
          <a:chOff x="0" y="0"/>
          <a:chExt cx="0" cy="0"/>
        </a:xfrm>
      </p:grpSpPr>
      <p:sp>
        <p:nvSpPr>
          <p:cNvPr id="216" name="Google Shape;216;p10"/>
          <p:cNvSpPr/>
          <p:nvPr/>
        </p:nvSpPr>
        <p:spPr>
          <a:xfrm>
            <a:off x="0" y="8775001"/>
            <a:ext cx="18288001" cy="1511999"/>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7" name="Google Shape;217;p10"/>
          <p:cNvPicPr preferRelativeResize="0"/>
          <p:nvPr/>
        </p:nvPicPr>
        <p:blipFill rotWithShape="1">
          <a:blip r:embed="rId3">
            <a:alphaModFix/>
          </a:blip>
          <a:srcRect b="0" l="0" r="0" t="0"/>
          <a:stretch/>
        </p:blipFill>
        <p:spPr>
          <a:xfrm>
            <a:off x="1028700" y="9242148"/>
            <a:ext cx="1763983" cy="577704"/>
          </a:xfrm>
          <a:prstGeom prst="rect">
            <a:avLst/>
          </a:prstGeom>
          <a:noFill/>
          <a:ln>
            <a:noFill/>
          </a:ln>
        </p:spPr>
      </p:pic>
      <p:grpSp>
        <p:nvGrpSpPr>
          <p:cNvPr id="218" name="Google Shape;218;p10"/>
          <p:cNvGrpSpPr/>
          <p:nvPr/>
        </p:nvGrpSpPr>
        <p:grpSpPr>
          <a:xfrm>
            <a:off x="1028700" y="1021556"/>
            <a:ext cx="8115300" cy="6721616"/>
            <a:chOff x="0" y="-9525"/>
            <a:chExt cx="10820400" cy="8962154"/>
          </a:xfrm>
        </p:grpSpPr>
        <p:sp>
          <p:nvSpPr>
            <p:cNvPr id="219" name="Google Shape;219;p10"/>
            <p:cNvSpPr txBox="1"/>
            <p:nvPr/>
          </p:nvSpPr>
          <p:spPr>
            <a:xfrm>
              <a:off x="0" y="-9525"/>
              <a:ext cx="10820400" cy="820737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7500" u="none" cap="none" strike="noStrike">
                  <a:solidFill>
                    <a:srgbClr val="FDFAF5"/>
                  </a:solidFill>
                </a:rPr>
                <a:t>Coworkers' perception of a leader</a:t>
              </a:r>
              <a:r>
                <a:rPr b="1" i="0" lang="en-US" sz="7500" u="none" cap="none" strike="noStrike">
                  <a:solidFill>
                    <a:srgbClr val="29ABE2"/>
                  </a:solidFill>
                </a:rPr>
                <a:t> is the reality of where the leader stands</a:t>
              </a:r>
              <a:endParaRPr b="1" sz="900"/>
            </a:p>
          </p:txBody>
        </p:sp>
        <p:sp>
          <p:nvSpPr>
            <p:cNvPr id="220" name="Google Shape;220;p10"/>
            <p:cNvSpPr txBox="1"/>
            <p:nvPr/>
          </p:nvSpPr>
          <p:spPr>
            <a:xfrm>
              <a:off x="0" y="8387870"/>
              <a:ext cx="10820400" cy="564759"/>
            </a:xfrm>
            <a:prstGeom prst="rect">
              <a:avLst/>
            </a:prstGeom>
            <a:noFill/>
            <a:ln>
              <a:noFill/>
            </a:ln>
          </p:spPr>
          <p:txBody>
            <a:bodyPr anchorCtr="0" anchor="t" bIns="0" lIns="0" spcFirstLastPara="1" rIns="0" wrap="square" tIns="0">
              <a:spAutoFit/>
            </a:bodyPr>
            <a:lstStyle/>
            <a:p>
              <a:pPr indent="0" lvl="0" marL="0" marR="0" rtl="0" algn="r">
                <a:lnSpc>
                  <a:spcPct val="202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21" name="Google Shape;221;p10"/>
          <p:cNvPicPr preferRelativeResize="0"/>
          <p:nvPr/>
        </p:nvPicPr>
        <p:blipFill rotWithShape="1">
          <a:blip r:embed="rId4">
            <a:alphaModFix/>
          </a:blip>
          <a:srcRect b="0" l="0" r="0" t="0"/>
          <a:stretch/>
        </p:blipFill>
        <p:spPr>
          <a:xfrm>
            <a:off x="14460169" y="9258300"/>
            <a:ext cx="3122726" cy="577704"/>
          </a:xfrm>
          <a:prstGeom prst="rect">
            <a:avLst/>
          </a:prstGeom>
          <a:noFill/>
          <a:ln>
            <a:noFill/>
          </a:ln>
        </p:spPr>
      </p:pic>
      <p:pic>
        <p:nvPicPr>
          <p:cNvPr id="222" name="Google Shape;222;p10"/>
          <p:cNvPicPr preferRelativeResize="0"/>
          <p:nvPr/>
        </p:nvPicPr>
        <p:blipFill rotWithShape="1">
          <a:blip r:embed="rId5">
            <a:alphaModFix/>
          </a:blip>
          <a:srcRect b="0" l="0" r="0" t="0"/>
          <a:stretch/>
        </p:blipFill>
        <p:spPr>
          <a:xfrm>
            <a:off x="12078228" y="2933700"/>
            <a:ext cx="4763878" cy="4114800"/>
          </a:xfrm>
          <a:prstGeom prst="rect">
            <a:avLst/>
          </a:prstGeom>
          <a:noFill/>
          <a:ln>
            <a:noFill/>
          </a:ln>
        </p:spPr>
      </p:pic>
      <p:sp>
        <p:nvSpPr>
          <p:cNvPr id="223" name="Google Shape;223;p10"/>
          <p:cNvSpPr txBox="1"/>
          <p:nvPr/>
        </p:nvSpPr>
        <p:spPr>
          <a:xfrm>
            <a:off x="1028700" y="2012740"/>
            <a:ext cx="7233309" cy="248501"/>
          </a:xfrm>
          <a:prstGeom prst="rect">
            <a:avLst/>
          </a:prstGeom>
          <a:noFill/>
          <a:ln>
            <a:noFill/>
          </a:ln>
        </p:spPr>
        <p:txBody>
          <a:bodyPr anchorCtr="0" anchor="t" bIns="0" lIns="0" spcFirstLastPara="1" rIns="0" wrap="square" tIns="0">
            <a:spAutoFit/>
          </a:bodyPr>
          <a:lstStyle/>
          <a:p>
            <a:pPr indent="0" lvl="0" marL="0" marR="0" rtl="0" algn="r">
              <a:lnSpc>
                <a:spcPct val="107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7CA8"/>
        </a:solidFill>
      </p:bgPr>
    </p:bg>
    <p:spTree>
      <p:nvGrpSpPr>
        <p:cNvPr id="227" name="Shape 227"/>
        <p:cNvGrpSpPr/>
        <p:nvPr/>
      </p:nvGrpSpPr>
      <p:grpSpPr>
        <a:xfrm>
          <a:off x="0" y="0"/>
          <a:ext cx="0" cy="0"/>
          <a:chOff x="0" y="0"/>
          <a:chExt cx="0" cy="0"/>
        </a:xfrm>
      </p:grpSpPr>
      <p:sp>
        <p:nvSpPr>
          <p:cNvPr id="228" name="Google Shape;228;p11"/>
          <p:cNvSpPr txBox="1"/>
          <p:nvPr/>
        </p:nvSpPr>
        <p:spPr>
          <a:xfrm>
            <a:off x="559002" y="778252"/>
            <a:ext cx="5836800" cy="4079700"/>
          </a:xfrm>
          <a:prstGeom prst="rect">
            <a:avLst/>
          </a:prstGeom>
          <a:noFill/>
          <a:ln>
            <a:noFill/>
          </a:ln>
        </p:spPr>
        <p:txBody>
          <a:bodyPr anchorCtr="0" anchor="t" bIns="0" lIns="0" spcFirstLastPara="1" rIns="0" wrap="square" tIns="0">
            <a:spAutoFit/>
          </a:bodyPr>
          <a:lstStyle/>
          <a:p>
            <a:pPr indent="0" lvl="0" marL="0" marR="0" rtl="0" algn="l">
              <a:lnSpc>
                <a:spcPct val="131770"/>
              </a:lnSpc>
              <a:spcBef>
                <a:spcPts val="0"/>
              </a:spcBef>
              <a:spcAft>
                <a:spcPts val="0"/>
              </a:spcAft>
              <a:buNone/>
            </a:pPr>
            <a:r>
              <a:rPr b="1" i="0" lang="en-US" sz="4100" u="none" cap="none" strike="noStrike">
                <a:solidFill>
                  <a:srgbClr val="FFFFFF"/>
                </a:solidFill>
              </a:rPr>
              <a:t>95% of leaders who involve coworkers in their leadership development measurably improve in their leadership effectiveness</a:t>
            </a:r>
            <a:endParaRPr b="1" sz="700"/>
          </a:p>
        </p:txBody>
      </p:sp>
      <p:sp>
        <p:nvSpPr>
          <p:cNvPr id="229" name="Google Shape;229;p11"/>
          <p:cNvSpPr txBox="1"/>
          <p:nvPr/>
        </p:nvSpPr>
        <p:spPr>
          <a:xfrm>
            <a:off x="558988" y="6624789"/>
            <a:ext cx="5482500" cy="850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800" u="none" cap="none" strike="noStrike">
                <a:solidFill>
                  <a:srgbClr val="003865"/>
                </a:solidFill>
              </a:rPr>
              <a:t>Research of 86,000 respondents on 4 continents</a:t>
            </a:r>
            <a:endParaRPr b="1"/>
          </a:p>
        </p:txBody>
      </p:sp>
      <p:sp>
        <p:nvSpPr>
          <p:cNvPr id="230" name="Google Shape;230;p11"/>
          <p:cNvSpPr/>
          <p:nvPr/>
        </p:nvSpPr>
        <p:spPr>
          <a:xfrm>
            <a:off x="7246767" y="0"/>
            <a:ext cx="11041233" cy="10287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 name="Google Shape;231;p11"/>
          <p:cNvGrpSpPr/>
          <p:nvPr/>
        </p:nvGrpSpPr>
        <p:grpSpPr>
          <a:xfrm>
            <a:off x="7796400" y="985837"/>
            <a:ext cx="9941968" cy="8730151"/>
            <a:chOff x="0" y="-57150"/>
            <a:chExt cx="13255956" cy="11640201"/>
          </a:xfrm>
        </p:grpSpPr>
        <p:sp>
          <p:nvSpPr>
            <p:cNvPr id="232" name="Google Shape;232;p11"/>
            <p:cNvSpPr txBox="1"/>
            <p:nvPr/>
          </p:nvSpPr>
          <p:spPr>
            <a:xfrm>
              <a:off x="1283580"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-3</a:t>
              </a:r>
              <a:endParaRPr/>
            </a:p>
          </p:txBody>
        </p:sp>
        <p:sp>
          <p:nvSpPr>
            <p:cNvPr id="233" name="Google Shape;233;p11"/>
            <p:cNvSpPr txBox="1"/>
            <p:nvPr/>
          </p:nvSpPr>
          <p:spPr>
            <a:xfrm>
              <a:off x="3122195"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-2</a:t>
              </a:r>
              <a:endParaRPr/>
            </a:p>
          </p:txBody>
        </p:sp>
        <p:sp>
          <p:nvSpPr>
            <p:cNvPr id="234" name="Google Shape;234;p11"/>
            <p:cNvSpPr txBox="1"/>
            <p:nvPr/>
          </p:nvSpPr>
          <p:spPr>
            <a:xfrm>
              <a:off x="4960810"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-1</a:t>
              </a:r>
              <a:endParaRPr/>
            </a:p>
          </p:txBody>
        </p:sp>
        <p:sp>
          <p:nvSpPr>
            <p:cNvPr id="235" name="Google Shape;235;p11"/>
            <p:cNvSpPr txBox="1"/>
            <p:nvPr/>
          </p:nvSpPr>
          <p:spPr>
            <a:xfrm>
              <a:off x="6799425"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0</a:t>
              </a:r>
              <a:endParaRPr/>
            </a:p>
          </p:txBody>
        </p:sp>
        <p:sp>
          <p:nvSpPr>
            <p:cNvPr id="236" name="Google Shape;236;p11"/>
            <p:cNvSpPr txBox="1"/>
            <p:nvPr/>
          </p:nvSpPr>
          <p:spPr>
            <a:xfrm>
              <a:off x="8638039"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1</a:t>
              </a:r>
              <a:endParaRPr/>
            </a:p>
          </p:txBody>
        </p:sp>
        <p:sp>
          <p:nvSpPr>
            <p:cNvPr id="237" name="Google Shape;237;p11"/>
            <p:cNvSpPr txBox="1"/>
            <p:nvPr/>
          </p:nvSpPr>
          <p:spPr>
            <a:xfrm>
              <a:off x="10476654"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2</a:t>
              </a:r>
              <a:endParaRPr/>
            </a:p>
          </p:txBody>
        </p:sp>
        <p:sp>
          <p:nvSpPr>
            <p:cNvPr id="238" name="Google Shape;238;p11"/>
            <p:cNvSpPr txBox="1"/>
            <p:nvPr/>
          </p:nvSpPr>
          <p:spPr>
            <a:xfrm>
              <a:off x="12315269" y="10943491"/>
              <a:ext cx="940687" cy="639560"/>
            </a:xfrm>
            <a:prstGeom prst="rect">
              <a:avLst/>
            </a:prstGeom>
            <a:noFill/>
            <a:ln>
              <a:noFill/>
            </a:ln>
          </p:spPr>
          <p:txBody>
            <a:bodyPr anchorCtr="0" anchor="t" bIns="0" lIns="0" spcFirstLastPara="1" rIns="0" wrap="square" tIns="0">
              <a:spAutoFit/>
            </a:bodyPr>
            <a:lstStyle/>
            <a:p>
              <a:pPr indent="0" lvl="0" marL="0" marR="0" rtl="0" algn="ct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3</a:t>
              </a:r>
              <a:endParaRPr/>
            </a:p>
          </p:txBody>
        </p:sp>
        <p:grpSp>
          <p:nvGrpSpPr>
            <p:cNvPr id="239" name="Google Shape;239;p11"/>
            <p:cNvGrpSpPr/>
            <p:nvPr/>
          </p:nvGrpSpPr>
          <p:grpSpPr>
            <a:xfrm>
              <a:off x="1283580" y="279877"/>
              <a:ext cx="11972375" cy="10488918"/>
              <a:chOff x="0" y="-6350"/>
              <a:chExt cx="6711210" cy="5879646"/>
            </a:xfrm>
          </p:grpSpPr>
          <p:sp>
            <p:nvSpPr>
              <p:cNvPr id="240" name="Google Shape;240;p11"/>
              <p:cNvSpPr/>
              <p:nvPr/>
            </p:nvSpPr>
            <p:spPr>
              <a:xfrm>
                <a:off x="0" y="-6350"/>
                <a:ext cx="6711210" cy="12700"/>
              </a:xfrm>
              <a:custGeom>
                <a:rect b="b" l="l" r="r" t="t"/>
                <a:pathLst>
                  <a:path extrusionOk="0" h="12700" w="6711210">
                    <a:moveTo>
                      <a:pt x="0" y="0"/>
                    </a:moveTo>
                    <a:lnTo>
                      <a:pt x="6711210" y="0"/>
                    </a:lnTo>
                    <a:lnTo>
                      <a:pt x="6711210" y="12700"/>
                    </a:lnTo>
                    <a:lnTo>
                      <a:pt x="0" y="12700"/>
                    </a:lnTo>
                    <a:close/>
                  </a:path>
                </a:pathLst>
              </a:custGeom>
              <a:solidFill>
                <a:srgbClr val="003865"/>
              </a:solidFill>
              <a:ln>
                <a:noFill/>
              </a:ln>
            </p:spPr>
          </p:sp>
          <p:sp>
            <p:nvSpPr>
              <p:cNvPr id="241" name="Google Shape;241;p11"/>
              <p:cNvSpPr/>
              <p:nvPr/>
            </p:nvSpPr>
            <p:spPr>
              <a:xfrm>
                <a:off x="0" y="1949299"/>
                <a:ext cx="6711210" cy="12700"/>
              </a:xfrm>
              <a:custGeom>
                <a:rect b="b" l="l" r="r" t="t"/>
                <a:pathLst>
                  <a:path extrusionOk="0" h="12700" w="6711210">
                    <a:moveTo>
                      <a:pt x="0" y="0"/>
                    </a:moveTo>
                    <a:lnTo>
                      <a:pt x="6711210" y="0"/>
                    </a:lnTo>
                    <a:lnTo>
                      <a:pt x="6711210" y="12700"/>
                    </a:lnTo>
                    <a:lnTo>
                      <a:pt x="0" y="12700"/>
                    </a:lnTo>
                    <a:close/>
                  </a:path>
                </a:pathLst>
              </a:custGeom>
              <a:solidFill>
                <a:srgbClr val="003865"/>
              </a:solidFill>
              <a:ln>
                <a:noFill/>
              </a:ln>
            </p:spPr>
          </p:sp>
          <p:sp>
            <p:nvSpPr>
              <p:cNvPr id="242" name="Google Shape;242;p11"/>
              <p:cNvSpPr/>
              <p:nvPr/>
            </p:nvSpPr>
            <p:spPr>
              <a:xfrm>
                <a:off x="0" y="3904947"/>
                <a:ext cx="6711210" cy="12700"/>
              </a:xfrm>
              <a:custGeom>
                <a:rect b="b" l="l" r="r" t="t"/>
                <a:pathLst>
                  <a:path extrusionOk="0" h="12700" w="6711210">
                    <a:moveTo>
                      <a:pt x="0" y="0"/>
                    </a:moveTo>
                    <a:lnTo>
                      <a:pt x="6711210" y="0"/>
                    </a:lnTo>
                    <a:lnTo>
                      <a:pt x="6711210" y="12700"/>
                    </a:lnTo>
                    <a:lnTo>
                      <a:pt x="0" y="12700"/>
                    </a:lnTo>
                    <a:close/>
                  </a:path>
                </a:pathLst>
              </a:custGeom>
              <a:solidFill>
                <a:srgbClr val="003865"/>
              </a:solidFill>
              <a:ln>
                <a:noFill/>
              </a:ln>
            </p:spPr>
          </p:sp>
          <p:sp>
            <p:nvSpPr>
              <p:cNvPr id="243" name="Google Shape;243;p11"/>
              <p:cNvSpPr/>
              <p:nvPr/>
            </p:nvSpPr>
            <p:spPr>
              <a:xfrm>
                <a:off x="0" y="5860596"/>
                <a:ext cx="6711210" cy="12700"/>
              </a:xfrm>
              <a:custGeom>
                <a:rect b="b" l="l" r="r" t="t"/>
                <a:pathLst>
                  <a:path extrusionOk="0" h="12700" w="6711210">
                    <a:moveTo>
                      <a:pt x="0" y="0"/>
                    </a:moveTo>
                    <a:lnTo>
                      <a:pt x="6711210" y="0"/>
                    </a:lnTo>
                    <a:lnTo>
                      <a:pt x="6711210" y="12700"/>
                    </a:lnTo>
                    <a:lnTo>
                      <a:pt x="0" y="12700"/>
                    </a:lnTo>
                    <a:close/>
                  </a:path>
                </a:pathLst>
              </a:custGeom>
              <a:solidFill>
                <a:srgbClr val="003865"/>
              </a:solidFill>
              <a:ln>
                <a:noFill/>
              </a:ln>
            </p:spPr>
          </p:sp>
        </p:grpSp>
        <p:sp>
          <p:nvSpPr>
            <p:cNvPr id="244" name="Google Shape;244;p11"/>
            <p:cNvSpPr txBox="1"/>
            <p:nvPr/>
          </p:nvSpPr>
          <p:spPr>
            <a:xfrm>
              <a:off x="0" y="-57150"/>
              <a:ext cx="1040406" cy="639560"/>
            </a:xfrm>
            <a:prstGeom prst="rect">
              <a:avLst/>
            </a:prstGeom>
            <a:noFill/>
            <a:ln>
              <a:noFill/>
            </a:ln>
          </p:spPr>
          <p:txBody>
            <a:bodyPr anchorCtr="0" anchor="t" bIns="0" lIns="0" spcFirstLastPara="1" rIns="0" wrap="square" tIns="0">
              <a:spAutoFit/>
            </a:bodyPr>
            <a:lstStyle/>
            <a:p>
              <a:pPr indent="0" lvl="0" marL="0" marR="0" rtl="0" algn="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60% </a:t>
              </a:r>
              <a:endParaRPr/>
            </a:p>
          </p:txBody>
        </p:sp>
        <p:sp>
          <p:nvSpPr>
            <p:cNvPr id="245" name="Google Shape;245;p11"/>
            <p:cNvSpPr txBox="1"/>
            <p:nvPr/>
          </p:nvSpPr>
          <p:spPr>
            <a:xfrm>
              <a:off x="0" y="3431604"/>
              <a:ext cx="1040406" cy="639560"/>
            </a:xfrm>
            <a:prstGeom prst="rect">
              <a:avLst/>
            </a:prstGeom>
            <a:noFill/>
            <a:ln>
              <a:noFill/>
            </a:ln>
          </p:spPr>
          <p:txBody>
            <a:bodyPr anchorCtr="0" anchor="t" bIns="0" lIns="0" spcFirstLastPara="1" rIns="0" wrap="square" tIns="0">
              <a:spAutoFit/>
            </a:bodyPr>
            <a:lstStyle/>
            <a:p>
              <a:pPr indent="0" lvl="0" marL="0" marR="0" rtl="0" algn="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40% </a:t>
              </a:r>
              <a:endParaRPr/>
            </a:p>
          </p:txBody>
        </p:sp>
        <p:sp>
          <p:nvSpPr>
            <p:cNvPr id="246" name="Google Shape;246;p11"/>
            <p:cNvSpPr txBox="1"/>
            <p:nvPr/>
          </p:nvSpPr>
          <p:spPr>
            <a:xfrm>
              <a:off x="0" y="6920358"/>
              <a:ext cx="1040406" cy="639560"/>
            </a:xfrm>
            <a:prstGeom prst="rect">
              <a:avLst/>
            </a:prstGeom>
            <a:noFill/>
            <a:ln>
              <a:noFill/>
            </a:ln>
          </p:spPr>
          <p:txBody>
            <a:bodyPr anchorCtr="0" anchor="t" bIns="0" lIns="0" spcFirstLastPara="1" rIns="0" wrap="square" tIns="0">
              <a:spAutoFit/>
            </a:bodyPr>
            <a:lstStyle/>
            <a:p>
              <a:pPr indent="0" lvl="0" marL="0" marR="0" rtl="0" algn="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20% </a:t>
              </a:r>
              <a:endParaRPr/>
            </a:p>
          </p:txBody>
        </p:sp>
        <p:sp>
          <p:nvSpPr>
            <p:cNvPr id="247" name="Google Shape;247;p11"/>
            <p:cNvSpPr txBox="1"/>
            <p:nvPr/>
          </p:nvSpPr>
          <p:spPr>
            <a:xfrm>
              <a:off x="281784" y="10409112"/>
              <a:ext cx="758622" cy="639560"/>
            </a:xfrm>
            <a:prstGeom prst="rect">
              <a:avLst/>
            </a:prstGeom>
            <a:noFill/>
            <a:ln>
              <a:noFill/>
            </a:ln>
          </p:spPr>
          <p:txBody>
            <a:bodyPr anchorCtr="0" anchor="t" bIns="0" lIns="0" spcFirstLastPara="1" rIns="0" wrap="square" tIns="0">
              <a:spAutoFit/>
            </a:bodyPr>
            <a:lstStyle/>
            <a:p>
              <a:pPr indent="0" lvl="0" marL="0" marR="0" rtl="0" algn="r">
                <a:lnSpc>
                  <a:spcPct val="139972"/>
                </a:lnSpc>
                <a:spcBef>
                  <a:spcPts val="0"/>
                </a:spcBef>
                <a:spcAft>
                  <a:spcPts val="0"/>
                </a:spcAft>
                <a:buNone/>
              </a:pPr>
              <a:r>
                <a:rPr b="0" i="0" lang="en-US" sz="2872" u="none" cap="none" strike="noStrike">
                  <a:solidFill>
                    <a:srgbClr val="003865"/>
                  </a:solidFill>
                  <a:latin typeface="Lato"/>
                  <a:ea typeface="Lato"/>
                  <a:cs typeface="Lato"/>
                  <a:sym typeface="Lato"/>
                </a:rPr>
                <a:t>0% </a:t>
              </a:r>
              <a:endParaRPr/>
            </a:p>
          </p:txBody>
        </p:sp>
        <p:grpSp>
          <p:nvGrpSpPr>
            <p:cNvPr id="248" name="Google Shape;248;p11"/>
            <p:cNvGrpSpPr/>
            <p:nvPr/>
          </p:nvGrpSpPr>
          <p:grpSpPr>
            <a:xfrm>
              <a:off x="4960809" y="1152065"/>
              <a:ext cx="8295146" cy="9605402"/>
              <a:chOff x="2061300" y="482562"/>
              <a:chExt cx="4649910" cy="5384384"/>
            </a:xfrm>
          </p:grpSpPr>
          <p:sp>
            <p:nvSpPr>
              <p:cNvPr id="249" name="Google Shape;249;p11"/>
              <p:cNvSpPr/>
              <p:nvPr/>
            </p:nvSpPr>
            <p:spPr>
              <a:xfrm>
                <a:off x="2061300" y="5762813"/>
                <a:ext cx="527309" cy="104132"/>
              </a:xfrm>
              <a:custGeom>
                <a:rect b="b" l="l" r="r" t="t"/>
                <a:pathLst>
                  <a:path extrusionOk="0" h="104132" w="527309">
                    <a:moveTo>
                      <a:pt x="0" y="104133"/>
                    </a:moveTo>
                    <a:lnTo>
                      <a:pt x="0" y="42185"/>
                    </a:lnTo>
                    <a:cubicBezTo>
                      <a:pt x="0" y="18887"/>
                      <a:pt x="18887" y="0"/>
                      <a:pt x="42185" y="0"/>
                    </a:cubicBezTo>
                    <a:lnTo>
                      <a:pt x="485125" y="0"/>
                    </a:lnTo>
                    <a:cubicBezTo>
                      <a:pt x="508423" y="0"/>
                      <a:pt x="527309" y="18887"/>
                      <a:pt x="527309" y="42185"/>
                    </a:cubicBezTo>
                    <a:lnTo>
                      <a:pt x="527309" y="104133"/>
                    </a:lnTo>
                    <a:close/>
                  </a:path>
                </a:pathLst>
              </a:custGeom>
              <a:solidFill>
                <a:srgbClr val="1FDA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3091950" y="5469466"/>
                <a:ext cx="527309" cy="397480"/>
              </a:xfrm>
              <a:custGeom>
                <a:rect b="b" l="l" r="r" t="t"/>
                <a:pathLst>
                  <a:path extrusionOk="0" h="397480" w="527309">
                    <a:moveTo>
                      <a:pt x="0" y="397480"/>
                    </a:moveTo>
                    <a:lnTo>
                      <a:pt x="0" y="42185"/>
                    </a:lnTo>
                    <a:cubicBezTo>
                      <a:pt x="0" y="18887"/>
                      <a:pt x="18887" y="0"/>
                      <a:pt x="42185" y="0"/>
                    </a:cubicBezTo>
                    <a:lnTo>
                      <a:pt x="485125" y="0"/>
                    </a:lnTo>
                    <a:cubicBezTo>
                      <a:pt x="508422" y="0"/>
                      <a:pt x="527309" y="18887"/>
                      <a:pt x="527309" y="42185"/>
                    </a:cubicBezTo>
                    <a:lnTo>
                      <a:pt x="527309" y="397480"/>
                    </a:lnTo>
                    <a:close/>
                  </a:path>
                </a:pathLst>
              </a:custGeom>
              <a:solidFill>
                <a:srgbClr val="1FDA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4122600" y="4980554"/>
                <a:ext cx="527309" cy="886392"/>
              </a:xfrm>
              <a:custGeom>
                <a:rect b="b" l="l" r="r" t="t"/>
                <a:pathLst>
                  <a:path extrusionOk="0" h="886392" w="527309">
                    <a:moveTo>
                      <a:pt x="0" y="886392"/>
                    </a:moveTo>
                    <a:lnTo>
                      <a:pt x="0" y="42185"/>
                    </a:lnTo>
                    <a:cubicBezTo>
                      <a:pt x="0" y="18887"/>
                      <a:pt x="18887" y="0"/>
                      <a:pt x="42185" y="0"/>
                    </a:cubicBezTo>
                    <a:lnTo>
                      <a:pt x="485125" y="0"/>
                    </a:lnTo>
                    <a:cubicBezTo>
                      <a:pt x="496313" y="0"/>
                      <a:pt x="507043" y="4444"/>
                      <a:pt x="514954" y="12356"/>
                    </a:cubicBezTo>
                    <a:cubicBezTo>
                      <a:pt x="522865" y="20267"/>
                      <a:pt x="527310" y="30997"/>
                      <a:pt x="527310" y="42185"/>
                    </a:cubicBezTo>
                    <a:lnTo>
                      <a:pt x="527310" y="886392"/>
                    </a:lnTo>
                    <a:close/>
                  </a:path>
                </a:pathLst>
              </a:custGeom>
              <a:solidFill>
                <a:srgbClr val="1FDA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5153250" y="2829340"/>
                <a:ext cx="527309" cy="3037605"/>
              </a:xfrm>
              <a:custGeom>
                <a:rect b="b" l="l" r="r" t="t"/>
                <a:pathLst>
                  <a:path extrusionOk="0" h="3037605" w="527309">
                    <a:moveTo>
                      <a:pt x="0" y="3037606"/>
                    </a:moveTo>
                    <a:lnTo>
                      <a:pt x="0" y="42185"/>
                    </a:lnTo>
                    <a:cubicBezTo>
                      <a:pt x="0" y="18887"/>
                      <a:pt x="18887" y="0"/>
                      <a:pt x="42185" y="0"/>
                    </a:cubicBezTo>
                    <a:lnTo>
                      <a:pt x="485125" y="0"/>
                    </a:lnTo>
                    <a:cubicBezTo>
                      <a:pt x="508423" y="0"/>
                      <a:pt x="527309" y="18887"/>
                      <a:pt x="527309" y="42185"/>
                    </a:cubicBezTo>
                    <a:lnTo>
                      <a:pt x="527309" y="3037606"/>
                    </a:lnTo>
                    <a:close/>
                  </a:path>
                </a:pathLst>
              </a:custGeom>
              <a:solidFill>
                <a:srgbClr val="1FDA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6183900" y="482562"/>
                <a:ext cx="527310" cy="5384384"/>
              </a:xfrm>
              <a:custGeom>
                <a:rect b="b" l="l" r="r" t="t"/>
                <a:pathLst>
                  <a:path extrusionOk="0" h="5384384" w="527310">
                    <a:moveTo>
                      <a:pt x="0" y="5384384"/>
                    </a:moveTo>
                    <a:lnTo>
                      <a:pt x="0" y="42185"/>
                    </a:lnTo>
                    <a:cubicBezTo>
                      <a:pt x="0" y="30997"/>
                      <a:pt x="4444" y="20267"/>
                      <a:pt x="12356" y="12356"/>
                    </a:cubicBezTo>
                    <a:cubicBezTo>
                      <a:pt x="20267" y="4445"/>
                      <a:pt x="30997" y="0"/>
                      <a:pt x="42185" y="0"/>
                    </a:cubicBezTo>
                    <a:lnTo>
                      <a:pt x="485125" y="0"/>
                    </a:lnTo>
                    <a:cubicBezTo>
                      <a:pt x="496313" y="0"/>
                      <a:pt x="507043" y="4445"/>
                      <a:pt x="514954" y="12356"/>
                    </a:cubicBezTo>
                    <a:cubicBezTo>
                      <a:pt x="522865" y="20267"/>
                      <a:pt x="527310" y="30997"/>
                      <a:pt x="527310" y="42185"/>
                    </a:cubicBezTo>
                    <a:lnTo>
                      <a:pt x="527310" y="5384384"/>
                    </a:lnTo>
                    <a:close/>
                  </a:path>
                </a:pathLst>
              </a:custGeom>
              <a:solidFill>
                <a:srgbClr val="1FDA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254" name="Google Shape;254;p11"/>
          <p:cNvPicPr preferRelativeResize="0"/>
          <p:nvPr/>
        </p:nvPicPr>
        <p:blipFill rotWithShape="1">
          <a:blip r:embed="rId3">
            <a:alphaModFix/>
          </a:blip>
          <a:srcRect b="0" l="0" r="0" t="0"/>
          <a:stretch/>
        </p:blipFill>
        <p:spPr>
          <a:xfrm>
            <a:off x="4216442" y="7941110"/>
            <a:ext cx="2294648" cy="1878743"/>
          </a:xfrm>
          <a:prstGeom prst="rect">
            <a:avLst/>
          </a:prstGeom>
          <a:noFill/>
          <a:ln>
            <a:noFill/>
          </a:ln>
        </p:spPr>
      </p:pic>
      <p:sp>
        <p:nvSpPr>
          <p:cNvPr id="255" name="Google Shape;255;p11"/>
          <p:cNvSpPr/>
          <p:nvPr/>
        </p:nvSpPr>
        <p:spPr>
          <a:xfrm>
            <a:off x="17003403" y="1885938"/>
            <a:ext cx="744489" cy="7213561"/>
          </a:xfrm>
          <a:custGeom>
            <a:rect b="b" l="l" r="r" t="t"/>
            <a:pathLst>
              <a:path extrusionOk="0" h="18544215" w="1913890">
                <a:moveTo>
                  <a:pt x="0" y="0"/>
                </a:moveTo>
                <a:lnTo>
                  <a:pt x="1913890" y="0"/>
                </a:lnTo>
                <a:lnTo>
                  <a:pt x="1913890" y="18544215"/>
                </a:lnTo>
                <a:lnTo>
                  <a:pt x="0" y="18544215"/>
                </a:lnTo>
                <a:close/>
              </a:path>
            </a:pathLst>
          </a:custGeom>
          <a:solidFill>
            <a:srgbClr val="003865"/>
          </a:solidFill>
          <a:ln>
            <a:noFill/>
          </a:ln>
        </p:spPr>
      </p:sp>
      <p:sp>
        <p:nvSpPr>
          <p:cNvPr id="256" name="Google Shape;256;p11"/>
          <p:cNvSpPr/>
          <p:nvPr/>
        </p:nvSpPr>
        <p:spPr>
          <a:xfrm>
            <a:off x="15644627" y="5010220"/>
            <a:ext cx="744489" cy="4079755"/>
          </a:xfrm>
          <a:custGeom>
            <a:rect b="b" l="l" r="r" t="t"/>
            <a:pathLst>
              <a:path extrusionOk="0" h="10488002" w="1913890">
                <a:moveTo>
                  <a:pt x="0" y="0"/>
                </a:moveTo>
                <a:lnTo>
                  <a:pt x="1913890" y="0"/>
                </a:lnTo>
                <a:lnTo>
                  <a:pt x="1913890" y="10488002"/>
                </a:lnTo>
                <a:lnTo>
                  <a:pt x="0" y="10488002"/>
                </a:lnTo>
                <a:close/>
              </a:path>
            </a:pathLst>
          </a:custGeom>
          <a:solidFill>
            <a:srgbClr val="003865"/>
          </a:solidFill>
          <a:ln>
            <a:noFill/>
          </a:ln>
        </p:spPr>
      </p:sp>
      <p:sp>
        <p:nvSpPr>
          <p:cNvPr id="257" name="Google Shape;257;p11"/>
          <p:cNvSpPr/>
          <p:nvPr/>
        </p:nvSpPr>
        <p:spPr>
          <a:xfrm>
            <a:off x="14243939" y="7862555"/>
            <a:ext cx="744489" cy="1236944"/>
          </a:xfrm>
          <a:custGeom>
            <a:rect b="b" l="l" r="r" t="t"/>
            <a:pathLst>
              <a:path extrusionOk="0" h="3179866" w="1913890">
                <a:moveTo>
                  <a:pt x="0" y="0"/>
                </a:moveTo>
                <a:lnTo>
                  <a:pt x="1913890" y="0"/>
                </a:lnTo>
                <a:lnTo>
                  <a:pt x="1913890" y="3179866"/>
                </a:lnTo>
                <a:lnTo>
                  <a:pt x="0" y="3179866"/>
                </a:lnTo>
                <a:close/>
              </a:path>
            </a:pathLst>
          </a:custGeom>
          <a:solidFill>
            <a:srgbClr val="003865"/>
          </a:solidFill>
          <a:ln>
            <a:noFill/>
          </a:ln>
        </p:spPr>
      </p:sp>
      <p:sp>
        <p:nvSpPr>
          <p:cNvPr id="258" name="Google Shape;258;p11"/>
          <p:cNvSpPr/>
          <p:nvPr/>
        </p:nvSpPr>
        <p:spPr>
          <a:xfrm>
            <a:off x="12872159" y="8546776"/>
            <a:ext cx="744489" cy="552724"/>
          </a:xfrm>
          <a:custGeom>
            <a:rect b="b" l="l" r="r" t="t"/>
            <a:pathLst>
              <a:path extrusionOk="0" h="1420911" w="1913890">
                <a:moveTo>
                  <a:pt x="0" y="0"/>
                </a:moveTo>
                <a:lnTo>
                  <a:pt x="1913890" y="0"/>
                </a:lnTo>
                <a:lnTo>
                  <a:pt x="1913890" y="1420911"/>
                </a:lnTo>
                <a:lnTo>
                  <a:pt x="0" y="1420911"/>
                </a:lnTo>
                <a:close/>
              </a:path>
            </a:pathLst>
          </a:custGeom>
          <a:solidFill>
            <a:srgbClr val="4E7CA8"/>
          </a:solidFill>
          <a:ln>
            <a:noFill/>
          </a:ln>
        </p:spPr>
      </p:sp>
      <p:sp>
        <p:nvSpPr>
          <p:cNvPr id="259" name="Google Shape;259;p11"/>
          <p:cNvSpPr/>
          <p:nvPr/>
        </p:nvSpPr>
        <p:spPr>
          <a:xfrm>
            <a:off x="11498558" y="8941000"/>
            <a:ext cx="744489" cy="158499"/>
          </a:xfrm>
          <a:custGeom>
            <a:rect b="b" l="l" r="r" t="t"/>
            <a:pathLst>
              <a:path extrusionOk="0" h="407461" w="1913890">
                <a:moveTo>
                  <a:pt x="0" y="0"/>
                </a:moveTo>
                <a:lnTo>
                  <a:pt x="1913890" y="0"/>
                </a:lnTo>
                <a:lnTo>
                  <a:pt x="1913890" y="407461"/>
                </a:lnTo>
                <a:lnTo>
                  <a:pt x="0" y="407461"/>
                </a:lnTo>
                <a:close/>
              </a:path>
            </a:pathLst>
          </a:custGeom>
          <a:solidFill>
            <a:srgbClr val="29ABE2"/>
          </a:solidFill>
          <a:ln>
            <a:noFill/>
          </a:ln>
        </p:spPr>
      </p:sp>
      <p:pic>
        <p:nvPicPr>
          <p:cNvPr id="260" name="Google Shape;260;p11"/>
          <p:cNvPicPr preferRelativeResize="0"/>
          <p:nvPr/>
        </p:nvPicPr>
        <p:blipFill rotWithShape="1">
          <a:blip r:embed="rId4">
            <a:alphaModFix/>
          </a:blip>
          <a:srcRect b="0" l="0" r="0" t="0"/>
          <a:stretch/>
        </p:blipFill>
        <p:spPr>
          <a:xfrm>
            <a:off x="559000" y="9242148"/>
            <a:ext cx="1763983" cy="5777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264" name="Shape 264"/>
        <p:cNvGrpSpPr/>
        <p:nvPr/>
      </p:nvGrpSpPr>
      <p:grpSpPr>
        <a:xfrm>
          <a:off x="0" y="0"/>
          <a:ext cx="0" cy="0"/>
          <a:chOff x="0" y="0"/>
          <a:chExt cx="0" cy="0"/>
        </a:xfrm>
      </p:grpSpPr>
      <p:sp>
        <p:nvSpPr>
          <p:cNvPr id="265" name="Google Shape;265;p12"/>
          <p:cNvSpPr/>
          <p:nvPr/>
        </p:nvSpPr>
        <p:spPr>
          <a:xfrm>
            <a:off x="0" y="8844406"/>
            <a:ext cx="18288001" cy="1442594"/>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12"/>
          <p:cNvGrpSpPr/>
          <p:nvPr/>
        </p:nvGrpSpPr>
        <p:grpSpPr>
          <a:xfrm>
            <a:off x="1028700" y="1028700"/>
            <a:ext cx="6422466" cy="2894174"/>
            <a:chOff x="0" y="0"/>
            <a:chExt cx="8563288" cy="3858899"/>
          </a:xfrm>
        </p:grpSpPr>
        <p:sp>
          <p:nvSpPr>
            <p:cNvPr id="267" name="Google Shape;267;p12"/>
            <p:cNvSpPr/>
            <p:nvPr/>
          </p:nvSpPr>
          <p:spPr>
            <a:xfrm>
              <a:off x="0" y="3727058"/>
              <a:ext cx="1326411" cy="131841"/>
            </a:xfrm>
            <a:prstGeom prst="rect">
              <a:avLst/>
            </a:prstGeom>
            <a:solidFill>
              <a:srgbClr val="29A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txBox="1"/>
            <p:nvPr/>
          </p:nvSpPr>
          <p:spPr>
            <a:xfrm>
              <a:off x="0" y="0"/>
              <a:ext cx="8563288" cy="3224603"/>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1" i="0" lang="en-US" sz="7999" u="none" cap="none" strike="noStrike">
                  <a:solidFill>
                    <a:srgbClr val="FFFFFF"/>
                  </a:solidFill>
                </a:rPr>
                <a:t>Questions?</a:t>
              </a:r>
              <a:endParaRPr b="1"/>
            </a:p>
          </p:txBody>
        </p:sp>
      </p:grpSp>
      <p:pic>
        <p:nvPicPr>
          <p:cNvPr id="269" name="Google Shape;269;p12"/>
          <p:cNvPicPr preferRelativeResize="0"/>
          <p:nvPr/>
        </p:nvPicPr>
        <p:blipFill rotWithShape="1">
          <a:blip r:embed="rId3">
            <a:alphaModFix/>
          </a:blip>
          <a:srcRect b="0" l="0" r="0" t="0"/>
          <a:stretch/>
        </p:blipFill>
        <p:spPr>
          <a:xfrm>
            <a:off x="10648950" y="2228850"/>
            <a:ext cx="4114800" cy="4114800"/>
          </a:xfrm>
          <a:prstGeom prst="rect">
            <a:avLst/>
          </a:prstGeom>
          <a:noFill/>
          <a:ln>
            <a:noFill/>
          </a:ln>
        </p:spPr>
      </p:pic>
      <p:grpSp>
        <p:nvGrpSpPr>
          <p:cNvPr id="270" name="Google Shape;270;p12"/>
          <p:cNvGrpSpPr/>
          <p:nvPr/>
        </p:nvGrpSpPr>
        <p:grpSpPr>
          <a:xfrm>
            <a:off x="1028700" y="5539455"/>
            <a:ext cx="6422466" cy="2368559"/>
            <a:chOff x="0" y="-57150"/>
            <a:chExt cx="8563288" cy="3158079"/>
          </a:xfrm>
        </p:grpSpPr>
        <p:sp>
          <p:nvSpPr>
            <p:cNvPr id="271" name="Google Shape;271;p12"/>
            <p:cNvSpPr txBox="1"/>
            <p:nvPr/>
          </p:nvSpPr>
          <p:spPr>
            <a:xfrm>
              <a:off x="0" y="-57150"/>
              <a:ext cx="8563288" cy="56518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500" u="none" cap="none" strike="noStrike">
                  <a:solidFill>
                    <a:srgbClr val="FFFFFF"/>
                  </a:solidFill>
                </a:rPr>
                <a:t>Taylor Lee, Leadership Coach</a:t>
              </a:r>
              <a:endParaRPr b="1"/>
            </a:p>
          </p:txBody>
        </p:sp>
        <p:sp>
          <p:nvSpPr>
            <p:cNvPr id="272" name="Google Shape;272;p12"/>
            <p:cNvSpPr txBox="1"/>
            <p:nvPr/>
          </p:nvSpPr>
          <p:spPr>
            <a:xfrm>
              <a:off x="0" y="952475"/>
              <a:ext cx="8563288" cy="1148354"/>
            </a:xfrm>
            <a:prstGeom prst="rect">
              <a:avLst/>
            </a:prstGeom>
            <a:noFill/>
            <a:ln>
              <a:noFill/>
            </a:ln>
          </p:spPr>
          <p:txBody>
            <a:bodyPr anchorCtr="0" anchor="t" bIns="0" lIns="0" spcFirstLastPara="1" rIns="0" wrap="square" tIns="0">
              <a:spAutoFit/>
            </a:bodyPr>
            <a:lstStyle/>
            <a:p>
              <a:pPr indent="0" lvl="0" marL="0" marR="0" rtl="0" algn="l">
                <a:lnSpc>
                  <a:spcPct val="139960"/>
                </a:lnSpc>
                <a:spcBef>
                  <a:spcPts val="0"/>
                </a:spcBef>
                <a:spcAft>
                  <a:spcPts val="0"/>
                </a:spcAft>
                <a:buNone/>
              </a:pPr>
              <a:r>
                <a:rPr b="0" i="0" lang="en-US" sz="2500" u="none" cap="none" strike="noStrike">
                  <a:solidFill>
                    <a:srgbClr val="FFFFFF"/>
                  </a:solidFill>
                  <a:latin typeface="Arial"/>
                  <a:ea typeface="Arial"/>
                  <a:cs typeface="Arial"/>
                  <a:sym typeface="Arial"/>
                </a:rPr>
                <a:t>Global Coach Group</a:t>
              </a:r>
              <a:endParaRPr/>
            </a:p>
            <a:p>
              <a:pPr indent="0" lvl="0" marL="0" marR="0" rtl="0" algn="l">
                <a:lnSpc>
                  <a:spcPct val="140056"/>
                </a:lnSpc>
                <a:spcBef>
                  <a:spcPts val="0"/>
                </a:spcBef>
                <a:spcAft>
                  <a:spcPts val="0"/>
                </a:spcAft>
                <a:buNone/>
              </a:pPr>
              <a:r>
                <a:rPr b="0" i="0" lang="en-US" sz="2499" u="none" cap="none" strike="noStrike">
                  <a:solidFill>
                    <a:srgbClr val="FFFFFF"/>
                  </a:solidFill>
                  <a:latin typeface="Arial"/>
                  <a:ea typeface="Arial"/>
                  <a:cs typeface="Arial"/>
                  <a:sym typeface="Arial"/>
                </a:rPr>
                <a:t>Lead for Good</a:t>
              </a:r>
              <a:endParaRPr/>
            </a:p>
          </p:txBody>
        </p:sp>
        <p:sp>
          <p:nvSpPr>
            <p:cNvPr id="273" name="Google Shape;273;p12"/>
            <p:cNvSpPr txBox="1"/>
            <p:nvPr/>
          </p:nvSpPr>
          <p:spPr>
            <a:xfrm>
              <a:off x="0" y="2535748"/>
              <a:ext cx="8563288" cy="56518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500" u="none" cap="none" strike="noStrike">
                  <a:solidFill>
                    <a:srgbClr val="29ABE2"/>
                  </a:solidFill>
                  <a:latin typeface="Arial"/>
                  <a:ea typeface="Arial"/>
                  <a:cs typeface="Arial"/>
                  <a:sym typeface="Arial"/>
                </a:rPr>
                <a:t>www.globalcoachgroup.com</a:t>
              </a:r>
              <a:endParaRPr/>
            </a:p>
          </p:txBody>
        </p:sp>
      </p:grpSp>
      <p:pic>
        <p:nvPicPr>
          <p:cNvPr id="274" name="Google Shape;274;p12"/>
          <p:cNvPicPr preferRelativeResize="0"/>
          <p:nvPr/>
        </p:nvPicPr>
        <p:blipFill rotWithShape="1">
          <a:blip r:embed="rId4">
            <a:alphaModFix/>
          </a:blip>
          <a:srcRect b="0" l="0" r="0" t="0"/>
          <a:stretch/>
        </p:blipFill>
        <p:spPr>
          <a:xfrm>
            <a:off x="1028700" y="9242148"/>
            <a:ext cx="1763983" cy="577704"/>
          </a:xfrm>
          <a:prstGeom prst="rect">
            <a:avLst/>
          </a:prstGeom>
          <a:noFill/>
          <a:ln>
            <a:noFill/>
          </a:ln>
        </p:spPr>
      </p:pic>
      <p:pic>
        <p:nvPicPr>
          <p:cNvPr id="275" name="Google Shape;275;p12"/>
          <p:cNvPicPr preferRelativeResize="0"/>
          <p:nvPr/>
        </p:nvPicPr>
        <p:blipFill rotWithShape="1">
          <a:blip r:embed="rId5">
            <a:alphaModFix/>
          </a:blip>
          <a:srcRect b="0" l="0" r="0" t="0"/>
          <a:stretch/>
        </p:blipFill>
        <p:spPr>
          <a:xfrm>
            <a:off x="14460169" y="9258300"/>
            <a:ext cx="3122726" cy="5777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93" name="Shape 93"/>
        <p:cNvGrpSpPr/>
        <p:nvPr/>
      </p:nvGrpSpPr>
      <p:grpSpPr>
        <a:xfrm>
          <a:off x="0" y="0"/>
          <a:ext cx="0" cy="0"/>
          <a:chOff x="0" y="0"/>
          <a:chExt cx="0" cy="0"/>
        </a:xfrm>
      </p:grpSpPr>
      <p:sp>
        <p:nvSpPr>
          <p:cNvPr id="94" name="Google Shape;94;p2"/>
          <p:cNvSpPr/>
          <p:nvPr/>
        </p:nvSpPr>
        <p:spPr>
          <a:xfrm>
            <a:off x="0" y="0"/>
            <a:ext cx="18288001" cy="8775001"/>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 name="Google Shape;95;p2"/>
          <p:cNvGrpSpPr/>
          <p:nvPr/>
        </p:nvGrpSpPr>
        <p:grpSpPr>
          <a:xfrm>
            <a:off x="9665198" y="1021556"/>
            <a:ext cx="6213078" cy="7150530"/>
            <a:chOff x="0" y="-9525"/>
            <a:chExt cx="8284104" cy="9534040"/>
          </a:xfrm>
        </p:grpSpPr>
        <p:sp>
          <p:nvSpPr>
            <p:cNvPr id="96" name="Google Shape;96;p2"/>
            <p:cNvSpPr txBox="1"/>
            <p:nvPr/>
          </p:nvSpPr>
          <p:spPr>
            <a:xfrm>
              <a:off x="0" y="-9525"/>
              <a:ext cx="8284104"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003865"/>
                  </a:solidFill>
                  <a:latin typeface="Arial"/>
                  <a:ea typeface="Arial"/>
                  <a:cs typeface="Arial"/>
                  <a:sym typeface="Arial"/>
                </a:rPr>
                <a:t>01</a:t>
              </a:r>
              <a:endParaRPr/>
            </a:p>
          </p:txBody>
        </p:sp>
        <p:sp>
          <p:nvSpPr>
            <p:cNvPr id="97" name="Google Shape;97;p2"/>
            <p:cNvSpPr txBox="1"/>
            <p:nvPr/>
          </p:nvSpPr>
          <p:spPr>
            <a:xfrm>
              <a:off x="0" y="1269040"/>
              <a:ext cx="8284104" cy="117983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10F27"/>
                  </a:solidFill>
                  <a:latin typeface="Arial"/>
                  <a:ea typeface="Arial"/>
                  <a:cs typeface="Arial"/>
                  <a:sym typeface="Arial"/>
                </a:rPr>
                <a:t>What is your experience with Leadership Coaching so far? </a:t>
              </a:r>
              <a:endParaRPr/>
            </a:p>
          </p:txBody>
        </p:sp>
        <p:sp>
          <p:nvSpPr>
            <p:cNvPr id="98" name="Google Shape;98;p2"/>
            <p:cNvSpPr txBox="1"/>
            <p:nvPr/>
          </p:nvSpPr>
          <p:spPr>
            <a:xfrm>
              <a:off x="0" y="3220846"/>
              <a:ext cx="8284104"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4E7CA8"/>
                  </a:solidFill>
                  <a:latin typeface="Arial"/>
                  <a:ea typeface="Arial"/>
                  <a:cs typeface="Arial"/>
                  <a:sym typeface="Arial"/>
                </a:rPr>
                <a:t>02</a:t>
              </a:r>
              <a:endParaRPr/>
            </a:p>
          </p:txBody>
        </p:sp>
        <p:sp>
          <p:nvSpPr>
            <p:cNvPr id="99" name="Google Shape;99;p2"/>
            <p:cNvSpPr txBox="1"/>
            <p:nvPr/>
          </p:nvSpPr>
          <p:spPr>
            <a:xfrm>
              <a:off x="0" y="4499411"/>
              <a:ext cx="8284104" cy="117983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10F27"/>
                  </a:solidFill>
                  <a:latin typeface="Arial"/>
                  <a:ea typeface="Arial"/>
                  <a:cs typeface="Arial"/>
                  <a:sym typeface="Arial"/>
                </a:rPr>
                <a:t>Why are you interested in Leadership Coaching at this point in time?</a:t>
              </a:r>
              <a:endParaRPr/>
            </a:p>
          </p:txBody>
        </p:sp>
        <p:sp>
          <p:nvSpPr>
            <p:cNvPr id="100" name="Google Shape;100;p2"/>
            <p:cNvSpPr txBox="1"/>
            <p:nvPr/>
          </p:nvSpPr>
          <p:spPr>
            <a:xfrm>
              <a:off x="0" y="6451218"/>
              <a:ext cx="8284104"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29ABE2"/>
                  </a:solidFill>
                  <a:latin typeface="Arial"/>
                  <a:ea typeface="Arial"/>
                  <a:cs typeface="Arial"/>
                  <a:sym typeface="Arial"/>
                </a:rPr>
                <a:t>03</a:t>
              </a:r>
              <a:endParaRPr/>
            </a:p>
          </p:txBody>
        </p:sp>
        <p:sp>
          <p:nvSpPr>
            <p:cNvPr id="101" name="Google Shape;101;p2"/>
            <p:cNvSpPr txBox="1"/>
            <p:nvPr/>
          </p:nvSpPr>
          <p:spPr>
            <a:xfrm>
              <a:off x="0" y="7729783"/>
              <a:ext cx="8284104" cy="1794732"/>
            </a:xfrm>
            <a:prstGeom prst="rect">
              <a:avLst/>
            </a:prstGeom>
            <a:noFill/>
            <a:ln>
              <a:noFill/>
            </a:ln>
          </p:spPr>
          <p:txBody>
            <a:bodyPr anchorCtr="0" anchor="t" bIns="0" lIns="0" spcFirstLastPara="1" rIns="0" wrap="square" tIns="0">
              <a:spAutoFit/>
            </a:bodyPr>
            <a:lstStyle/>
            <a:p>
              <a:pPr indent="0" lvl="0" marL="0" marR="0" rtl="0" algn="l">
                <a:lnSpc>
                  <a:spcPct val="140015"/>
                </a:lnSpc>
                <a:spcBef>
                  <a:spcPts val="0"/>
                </a:spcBef>
                <a:spcAft>
                  <a:spcPts val="0"/>
                </a:spcAft>
                <a:buNone/>
              </a:pPr>
              <a:r>
                <a:rPr b="0" i="0" lang="en-US" sz="2599" u="none" cap="none" strike="noStrike">
                  <a:solidFill>
                    <a:srgbClr val="010F27"/>
                  </a:solidFill>
                  <a:latin typeface="Arial"/>
                  <a:ea typeface="Arial"/>
                  <a:cs typeface="Arial"/>
                  <a:sym typeface="Arial"/>
                </a:rPr>
                <a:t>How would you ideally want to use Leadership Coaching in your organization?</a:t>
              </a:r>
              <a:endParaRPr/>
            </a:p>
          </p:txBody>
        </p:sp>
      </p:grpSp>
      <p:pic>
        <p:nvPicPr>
          <p:cNvPr id="102" name="Google Shape;102;p2"/>
          <p:cNvPicPr preferRelativeResize="0"/>
          <p:nvPr/>
        </p:nvPicPr>
        <p:blipFill rotWithShape="1">
          <a:blip r:embed="rId3">
            <a:alphaModFix/>
          </a:blip>
          <a:srcRect b="0" l="0" r="0" t="0"/>
          <a:stretch/>
        </p:blipFill>
        <p:spPr>
          <a:xfrm>
            <a:off x="1028700" y="9235328"/>
            <a:ext cx="1723722" cy="564519"/>
          </a:xfrm>
          <a:prstGeom prst="rect">
            <a:avLst/>
          </a:prstGeom>
          <a:noFill/>
          <a:ln>
            <a:noFill/>
          </a:ln>
        </p:spPr>
      </p:pic>
      <p:pic>
        <p:nvPicPr>
          <p:cNvPr id="103" name="Google Shape;103;p2"/>
          <p:cNvPicPr preferRelativeResize="0"/>
          <p:nvPr/>
        </p:nvPicPr>
        <p:blipFill rotWithShape="1">
          <a:blip r:embed="rId4">
            <a:alphaModFix/>
          </a:blip>
          <a:srcRect b="0" l="0" r="0" t="0"/>
          <a:stretch/>
        </p:blipFill>
        <p:spPr>
          <a:xfrm>
            <a:off x="14207845" y="9235328"/>
            <a:ext cx="3051454" cy="564519"/>
          </a:xfrm>
          <a:prstGeom prst="rect">
            <a:avLst/>
          </a:prstGeom>
          <a:noFill/>
          <a:ln>
            <a:noFill/>
          </a:ln>
        </p:spPr>
      </p:pic>
      <p:grpSp>
        <p:nvGrpSpPr>
          <p:cNvPr id="104" name="Google Shape;104;p2"/>
          <p:cNvGrpSpPr/>
          <p:nvPr/>
        </p:nvGrpSpPr>
        <p:grpSpPr>
          <a:xfrm>
            <a:off x="1028700" y="1028700"/>
            <a:ext cx="6148925" cy="3335743"/>
            <a:chOff x="0" y="0"/>
            <a:chExt cx="8198567" cy="4447658"/>
          </a:xfrm>
        </p:grpSpPr>
        <p:sp>
          <p:nvSpPr>
            <p:cNvPr id="105" name="Google Shape;105;p2"/>
            <p:cNvSpPr txBox="1"/>
            <p:nvPr/>
          </p:nvSpPr>
          <p:spPr>
            <a:xfrm>
              <a:off x="0" y="0"/>
              <a:ext cx="8198567" cy="2590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400" u="none" cap="none" strike="noStrike">
                  <a:solidFill>
                    <a:srgbClr val="003865"/>
                  </a:solidFill>
                  <a:latin typeface="Arial"/>
                  <a:ea typeface="Arial"/>
                  <a:cs typeface="Arial"/>
                  <a:sym typeface="Arial"/>
                </a:rPr>
                <a:t>Getting to know XYZ Company</a:t>
              </a:r>
              <a:endParaRPr/>
            </a:p>
          </p:txBody>
        </p:sp>
        <p:sp>
          <p:nvSpPr>
            <p:cNvPr id="106" name="Google Shape;106;p2"/>
            <p:cNvSpPr txBox="1"/>
            <p:nvPr/>
          </p:nvSpPr>
          <p:spPr>
            <a:xfrm>
              <a:off x="0" y="2684263"/>
              <a:ext cx="8198567" cy="17633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3900">
                <a:solidFill>
                  <a:srgbClr val="4E7CA8"/>
                </a:solidFill>
              </a:endParaRPr>
            </a:p>
            <a:p>
              <a:pPr indent="0" lvl="0" marL="0" marR="0" rtl="0" algn="l">
                <a:lnSpc>
                  <a:spcPct val="140000"/>
                </a:lnSpc>
                <a:spcBef>
                  <a:spcPts val="0"/>
                </a:spcBef>
                <a:spcAft>
                  <a:spcPts val="0"/>
                </a:spcAft>
                <a:buNone/>
              </a:pPr>
              <a:r>
                <a:rPr b="0" i="0" lang="en-US" sz="3900" u="none" cap="none" strike="noStrike">
                  <a:solidFill>
                    <a:srgbClr val="4E7CA8"/>
                  </a:solidFill>
                  <a:latin typeface="Arial"/>
                  <a:ea typeface="Arial"/>
                  <a:cs typeface="Arial"/>
                  <a:sym typeface="Arial"/>
                </a:rPr>
                <a:t>Coaching for </a:t>
              </a:r>
              <a:endParaRPr b="0" i="0" sz="3900" u="none" cap="none" strike="noStrike">
                <a:solidFill>
                  <a:srgbClr val="4E7CA8"/>
                </a:solidFill>
                <a:latin typeface="Arial"/>
                <a:ea typeface="Arial"/>
                <a:cs typeface="Arial"/>
                <a:sym typeface="Arial"/>
              </a:endParaRPr>
            </a:p>
            <a:p>
              <a:pPr indent="0" lvl="0" marL="0" marR="0" rtl="0" algn="l">
                <a:lnSpc>
                  <a:spcPct val="140000"/>
                </a:lnSpc>
                <a:spcBef>
                  <a:spcPts val="0"/>
                </a:spcBef>
                <a:spcAft>
                  <a:spcPts val="0"/>
                </a:spcAft>
                <a:buNone/>
              </a:pPr>
              <a:r>
                <a:rPr b="0" i="0" lang="en-US" sz="3900" u="none" cap="none" strike="noStrike">
                  <a:solidFill>
                    <a:srgbClr val="4E7CA8"/>
                  </a:solidFill>
                  <a:latin typeface="Arial"/>
                  <a:ea typeface="Arial"/>
                  <a:cs typeface="Arial"/>
                  <a:sym typeface="Arial"/>
                </a:rPr>
                <a:t>Leadership Development</a:t>
              </a:r>
              <a:endParaRPr/>
            </a:p>
          </p:txBody>
        </p:sp>
      </p:grpSp>
      <p:pic>
        <p:nvPicPr>
          <p:cNvPr id="107" name="Google Shape;107;p2"/>
          <p:cNvPicPr preferRelativeResize="0"/>
          <p:nvPr/>
        </p:nvPicPr>
        <p:blipFill rotWithShape="1">
          <a:blip r:embed="rId5">
            <a:alphaModFix/>
          </a:blip>
          <a:srcRect b="0" l="0" r="0" t="0"/>
          <a:stretch/>
        </p:blipFill>
        <p:spPr>
          <a:xfrm>
            <a:off x="1028700" y="6045031"/>
            <a:ext cx="2489107" cy="212705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111" name="Shape 111"/>
        <p:cNvGrpSpPr/>
        <p:nvPr/>
      </p:nvGrpSpPr>
      <p:grpSpPr>
        <a:xfrm>
          <a:off x="0" y="0"/>
          <a:ext cx="0" cy="0"/>
          <a:chOff x="0" y="0"/>
          <a:chExt cx="0" cy="0"/>
        </a:xfrm>
      </p:grpSpPr>
      <p:sp>
        <p:nvSpPr>
          <p:cNvPr id="112" name="Google Shape;112;p3"/>
          <p:cNvSpPr/>
          <p:nvPr/>
        </p:nvSpPr>
        <p:spPr>
          <a:xfrm>
            <a:off x="0" y="0"/>
            <a:ext cx="18288001" cy="8775001"/>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3"/>
          <p:cNvGrpSpPr/>
          <p:nvPr/>
        </p:nvGrpSpPr>
        <p:grpSpPr>
          <a:xfrm>
            <a:off x="9665198" y="1021556"/>
            <a:ext cx="6213078" cy="3805409"/>
            <a:chOff x="0" y="-9525"/>
            <a:chExt cx="8284104" cy="5073878"/>
          </a:xfrm>
        </p:grpSpPr>
        <p:sp>
          <p:nvSpPr>
            <p:cNvPr id="114" name="Google Shape;114;p3"/>
            <p:cNvSpPr txBox="1"/>
            <p:nvPr/>
          </p:nvSpPr>
          <p:spPr>
            <a:xfrm>
              <a:off x="0" y="-9525"/>
              <a:ext cx="8284104"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003865"/>
                  </a:solidFill>
                  <a:latin typeface="Arial"/>
                  <a:ea typeface="Arial"/>
                  <a:cs typeface="Arial"/>
                  <a:sym typeface="Arial"/>
                </a:rPr>
                <a:t>04</a:t>
              </a:r>
              <a:endParaRPr/>
            </a:p>
          </p:txBody>
        </p:sp>
        <p:sp>
          <p:nvSpPr>
            <p:cNvPr id="115" name="Google Shape;115;p3"/>
            <p:cNvSpPr txBox="1"/>
            <p:nvPr/>
          </p:nvSpPr>
          <p:spPr>
            <a:xfrm>
              <a:off x="0" y="1269040"/>
              <a:ext cx="8284104" cy="56494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10F27"/>
                  </a:solidFill>
                  <a:latin typeface="Arial"/>
                  <a:ea typeface="Arial"/>
                  <a:cs typeface="Arial"/>
                  <a:sym typeface="Arial"/>
                </a:rPr>
                <a:t>What results &amp; benefits do you expect?</a:t>
              </a:r>
              <a:endParaRPr/>
            </a:p>
          </p:txBody>
        </p:sp>
        <p:sp>
          <p:nvSpPr>
            <p:cNvPr id="116" name="Google Shape;116;p3"/>
            <p:cNvSpPr txBox="1"/>
            <p:nvPr/>
          </p:nvSpPr>
          <p:spPr>
            <a:xfrm>
              <a:off x="0" y="2605951"/>
              <a:ext cx="8284104"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29ABE2"/>
                  </a:solidFill>
                  <a:latin typeface="Arial"/>
                  <a:ea typeface="Arial"/>
                  <a:cs typeface="Arial"/>
                  <a:sym typeface="Arial"/>
                </a:rPr>
                <a:t>05</a:t>
              </a:r>
              <a:endParaRPr/>
            </a:p>
          </p:txBody>
        </p:sp>
        <p:sp>
          <p:nvSpPr>
            <p:cNvPr id="117" name="Google Shape;117;p3"/>
            <p:cNvSpPr txBox="1"/>
            <p:nvPr/>
          </p:nvSpPr>
          <p:spPr>
            <a:xfrm>
              <a:off x="0" y="3884516"/>
              <a:ext cx="8284104" cy="117983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10F27"/>
                  </a:solidFill>
                  <a:latin typeface="Arial"/>
                  <a:ea typeface="Arial"/>
                  <a:cs typeface="Arial"/>
                  <a:sym typeface="Arial"/>
                </a:rPr>
                <a:t>Do you want results to be measurable and guaranteed? </a:t>
              </a:r>
              <a:endParaRPr/>
            </a:p>
          </p:txBody>
        </p:sp>
      </p:grpSp>
      <p:pic>
        <p:nvPicPr>
          <p:cNvPr id="118" name="Google Shape;118;p3"/>
          <p:cNvPicPr preferRelativeResize="0"/>
          <p:nvPr/>
        </p:nvPicPr>
        <p:blipFill rotWithShape="1">
          <a:blip r:embed="rId3">
            <a:alphaModFix/>
          </a:blip>
          <a:srcRect b="0" l="0" r="0" t="0"/>
          <a:stretch/>
        </p:blipFill>
        <p:spPr>
          <a:xfrm>
            <a:off x="1028700" y="6045031"/>
            <a:ext cx="2489107" cy="2127055"/>
          </a:xfrm>
          <a:prstGeom prst="rect">
            <a:avLst/>
          </a:prstGeom>
          <a:noFill/>
          <a:ln>
            <a:noFill/>
          </a:ln>
        </p:spPr>
      </p:pic>
      <p:pic>
        <p:nvPicPr>
          <p:cNvPr id="119" name="Google Shape;119;p3"/>
          <p:cNvPicPr preferRelativeResize="0"/>
          <p:nvPr/>
        </p:nvPicPr>
        <p:blipFill rotWithShape="1">
          <a:blip r:embed="rId4">
            <a:alphaModFix/>
          </a:blip>
          <a:srcRect b="0" l="0" r="0" t="0"/>
          <a:stretch/>
        </p:blipFill>
        <p:spPr>
          <a:xfrm>
            <a:off x="1028700" y="9235328"/>
            <a:ext cx="1723722" cy="564519"/>
          </a:xfrm>
          <a:prstGeom prst="rect">
            <a:avLst/>
          </a:prstGeom>
          <a:noFill/>
          <a:ln>
            <a:noFill/>
          </a:ln>
        </p:spPr>
      </p:pic>
      <p:pic>
        <p:nvPicPr>
          <p:cNvPr id="120" name="Google Shape;120;p3"/>
          <p:cNvPicPr preferRelativeResize="0"/>
          <p:nvPr/>
        </p:nvPicPr>
        <p:blipFill rotWithShape="1">
          <a:blip r:embed="rId5">
            <a:alphaModFix/>
          </a:blip>
          <a:srcRect b="0" l="0" r="0" t="0"/>
          <a:stretch/>
        </p:blipFill>
        <p:spPr>
          <a:xfrm>
            <a:off x="14207845" y="9235328"/>
            <a:ext cx="3051454" cy="564519"/>
          </a:xfrm>
          <a:prstGeom prst="rect">
            <a:avLst/>
          </a:prstGeom>
          <a:noFill/>
          <a:ln>
            <a:noFill/>
          </a:ln>
        </p:spPr>
      </p:pic>
      <p:grpSp>
        <p:nvGrpSpPr>
          <p:cNvPr id="121" name="Google Shape;121;p3"/>
          <p:cNvGrpSpPr/>
          <p:nvPr/>
        </p:nvGrpSpPr>
        <p:grpSpPr>
          <a:xfrm>
            <a:off x="1028700" y="1028700"/>
            <a:ext cx="6148925" cy="3335743"/>
            <a:chOff x="0" y="0"/>
            <a:chExt cx="8198567" cy="4447658"/>
          </a:xfrm>
        </p:grpSpPr>
        <p:sp>
          <p:nvSpPr>
            <p:cNvPr id="122" name="Google Shape;122;p3"/>
            <p:cNvSpPr txBox="1"/>
            <p:nvPr/>
          </p:nvSpPr>
          <p:spPr>
            <a:xfrm>
              <a:off x="0" y="0"/>
              <a:ext cx="8198567" cy="2590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400" u="none" cap="none" strike="noStrike">
                  <a:solidFill>
                    <a:srgbClr val="003865"/>
                  </a:solidFill>
                  <a:latin typeface="Arial"/>
                  <a:ea typeface="Arial"/>
                  <a:cs typeface="Arial"/>
                  <a:sym typeface="Arial"/>
                </a:rPr>
                <a:t>Getting to know XYZ Company</a:t>
              </a:r>
              <a:endParaRPr/>
            </a:p>
          </p:txBody>
        </p:sp>
        <p:sp>
          <p:nvSpPr>
            <p:cNvPr id="123" name="Google Shape;123;p3"/>
            <p:cNvSpPr txBox="1"/>
            <p:nvPr/>
          </p:nvSpPr>
          <p:spPr>
            <a:xfrm>
              <a:off x="0" y="2684263"/>
              <a:ext cx="8198567" cy="17633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3900">
                <a:solidFill>
                  <a:srgbClr val="4E7CA8"/>
                </a:solidFill>
              </a:endParaRPr>
            </a:p>
            <a:p>
              <a:pPr indent="0" lvl="0" marL="0" marR="0" rtl="0" algn="l">
                <a:lnSpc>
                  <a:spcPct val="140000"/>
                </a:lnSpc>
                <a:spcBef>
                  <a:spcPts val="0"/>
                </a:spcBef>
                <a:spcAft>
                  <a:spcPts val="0"/>
                </a:spcAft>
                <a:buNone/>
              </a:pPr>
              <a:r>
                <a:rPr b="0" i="0" lang="en-US" sz="3900" u="none" cap="none" strike="noStrike">
                  <a:solidFill>
                    <a:srgbClr val="4E7CA8"/>
                  </a:solidFill>
                  <a:latin typeface="Arial"/>
                  <a:ea typeface="Arial"/>
                  <a:cs typeface="Arial"/>
                  <a:sym typeface="Arial"/>
                </a:rPr>
                <a:t>Coaching for </a:t>
              </a:r>
              <a:endParaRPr b="0" i="0" sz="3900" u="none" cap="none" strike="noStrike">
                <a:solidFill>
                  <a:srgbClr val="4E7CA8"/>
                </a:solidFill>
                <a:latin typeface="Arial"/>
                <a:ea typeface="Arial"/>
                <a:cs typeface="Arial"/>
                <a:sym typeface="Arial"/>
              </a:endParaRPr>
            </a:p>
            <a:p>
              <a:pPr indent="0" lvl="0" marL="0" marR="0" rtl="0" algn="l">
                <a:lnSpc>
                  <a:spcPct val="140000"/>
                </a:lnSpc>
                <a:spcBef>
                  <a:spcPts val="0"/>
                </a:spcBef>
                <a:spcAft>
                  <a:spcPts val="0"/>
                </a:spcAft>
                <a:buNone/>
              </a:pPr>
              <a:r>
                <a:rPr b="0" i="0" lang="en-US" sz="3900" u="none" cap="none" strike="noStrike">
                  <a:solidFill>
                    <a:srgbClr val="4E7CA8"/>
                  </a:solidFill>
                  <a:latin typeface="Arial"/>
                  <a:ea typeface="Arial"/>
                  <a:cs typeface="Arial"/>
                  <a:sym typeface="Arial"/>
                </a:rPr>
                <a:t>Leadership Development</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7CA8"/>
        </a:solidFill>
      </p:bgPr>
    </p:bg>
    <p:spTree>
      <p:nvGrpSpPr>
        <p:cNvPr id="127" name="Shape 127"/>
        <p:cNvGrpSpPr/>
        <p:nvPr/>
      </p:nvGrpSpPr>
      <p:grpSpPr>
        <a:xfrm>
          <a:off x="0" y="0"/>
          <a:ext cx="0" cy="0"/>
          <a:chOff x="0" y="0"/>
          <a:chExt cx="0" cy="0"/>
        </a:xfrm>
      </p:grpSpPr>
      <p:sp>
        <p:nvSpPr>
          <p:cNvPr id="128" name="Google Shape;128;p4"/>
          <p:cNvSpPr/>
          <p:nvPr/>
        </p:nvSpPr>
        <p:spPr>
          <a:xfrm>
            <a:off x="0" y="0"/>
            <a:ext cx="18288001" cy="8775001"/>
          </a:xfrm>
          <a:prstGeom prst="rect">
            <a:avLst/>
          </a:prstGeom>
          <a:solidFill>
            <a:srgbClr val="0038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4"/>
          <p:cNvGrpSpPr/>
          <p:nvPr/>
        </p:nvGrpSpPr>
        <p:grpSpPr>
          <a:xfrm>
            <a:off x="9821959" y="1264763"/>
            <a:ext cx="7437375" cy="4661620"/>
            <a:chOff x="0" y="0"/>
            <a:chExt cx="9916500" cy="6215493"/>
          </a:xfrm>
        </p:grpSpPr>
        <p:sp>
          <p:nvSpPr>
            <p:cNvPr id="130" name="Google Shape;130;p4"/>
            <p:cNvSpPr txBox="1"/>
            <p:nvPr/>
          </p:nvSpPr>
          <p:spPr>
            <a:xfrm>
              <a:off x="0" y="0"/>
              <a:ext cx="9916455" cy="2590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6400" u="none" cap="none" strike="noStrike">
                  <a:solidFill>
                    <a:srgbClr val="FFFFFF"/>
                  </a:solidFill>
                  <a:latin typeface="Arial"/>
                  <a:ea typeface="Arial"/>
                  <a:cs typeface="Arial"/>
                  <a:sym typeface="Arial"/>
                </a:rPr>
                <a:t>Getting to know XYZ Company</a:t>
              </a:r>
              <a:endParaRPr/>
            </a:p>
          </p:txBody>
        </p:sp>
        <p:sp>
          <p:nvSpPr>
            <p:cNvPr id="131" name="Google Shape;131;p4"/>
            <p:cNvSpPr txBox="1"/>
            <p:nvPr/>
          </p:nvSpPr>
          <p:spPr>
            <a:xfrm>
              <a:off x="0" y="3382593"/>
              <a:ext cx="9916500" cy="2832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Using leadership coaching</a:t>
              </a:r>
              <a:endParaRPr/>
            </a:p>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to improve </a:t>
              </a:r>
              <a:r>
                <a:rPr b="0" i="0" lang="en-US" sz="4099" u="none" cap="none" strike="noStrike">
                  <a:solidFill>
                    <a:srgbClr val="FFFFFF"/>
                  </a:solidFill>
                  <a:latin typeface="Arial"/>
                  <a:ea typeface="Arial"/>
                  <a:cs typeface="Arial"/>
                  <a:sym typeface="Arial"/>
                </a:rPr>
                <a:t>t</a:t>
              </a:r>
              <a:r>
                <a:rPr b="0" i="0" lang="en-US" sz="4100" u="none" cap="none" strike="noStrike">
                  <a:solidFill>
                    <a:srgbClr val="FFFFFF"/>
                  </a:solidFill>
                  <a:latin typeface="Arial"/>
                  <a:ea typeface="Arial"/>
                  <a:cs typeface="Arial"/>
                  <a:sym typeface="Arial"/>
                </a:rPr>
                <a:t>he effectiveness</a:t>
              </a:r>
              <a:endParaRPr/>
            </a:p>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of your leaders</a:t>
              </a:r>
              <a:endParaRPr/>
            </a:p>
          </p:txBody>
        </p:sp>
      </p:grpSp>
      <p:grpSp>
        <p:nvGrpSpPr>
          <p:cNvPr id="132" name="Google Shape;132;p4"/>
          <p:cNvGrpSpPr/>
          <p:nvPr/>
        </p:nvGrpSpPr>
        <p:grpSpPr>
          <a:xfrm>
            <a:off x="1028700" y="507206"/>
            <a:ext cx="8267700" cy="7884109"/>
            <a:chOff x="0" y="-9525"/>
            <a:chExt cx="11023599" cy="10512145"/>
          </a:xfrm>
        </p:grpSpPr>
        <p:sp>
          <p:nvSpPr>
            <p:cNvPr id="133" name="Google Shape;133;p4"/>
            <p:cNvSpPr txBox="1"/>
            <p:nvPr/>
          </p:nvSpPr>
          <p:spPr>
            <a:xfrm>
              <a:off x="0" y="-9525"/>
              <a:ext cx="10187291"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6000" u="none" cap="none" strike="noStrike">
                  <a:solidFill>
                    <a:srgbClr val="FFFFFF"/>
                  </a:solidFill>
                  <a:latin typeface="Arial"/>
                  <a:ea typeface="Arial"/>
                  <a:cs typeface="Arial"/>
                  <a:sym typeface="Arial"/>
                </a:rPr>
                <a:t>01</a:t>
              </a:r>
              <a:endParaRPr/>
            </a:p>
          </p:txBody>
        </p:sp>
        <p:sp>
          <p:nvSpPr>
            <p:cNvPr id="134" name="Google Shape;134;p4"/>
            <p:cNvSpPr txBox="1"/>
            <p:nvPr/>
          </p:nvSpPr>
          <p:spPr>
            <a:xfrm>
              <a:off x="0" y="1269040"/>
              <a:ext cx="11023599" cy="118562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US" sz="2600" u="none" cap="none" strike="noStrike">
                  <a:solidFill>
                    <a:srgbClr val="FFFFFF"/>
                  </a:solidFill>
                  <a:latin typeface="Arial"/>
                  <a:ea typeface="Arial"/>
                  <a:cs typeface="Arial"/>
                  <a:sym typeface="Arial"/>
                </a:rPr>
                <a:t>What are the main leadership culture and behavioral issues that you like to address in your organization?</a:t>
              </a:r>
              <a:endParaRPr/>
            </a:p>
          </p:txBody>
        </p:sp>
        <p:sp>
          <p:nvSpPr>
            <p:cNvPr id="135" name="Google Shape;135;p4"/>
            <p:cNvSpPr txBox="1"/>
            <p:nvPr/>
          </p:nvSpPr>
          <p:spPr>
            <a:xfrm>
              <a:off x="0" y="4017347"/>
              <a:ext cx="10187291"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29ABE2"/>
                  </a:solidFill>
                  <a:latin typeface="Arial"/>
                  <a:ea typeface="Arial"/>
                  <a:cs typeface="Arial"/>
                  <a:sym typeface="Arial"/>
                </a:rPr>
                <a:t>02</a:t>
              </a:r>
              <a:endParaRPr/>
            </a:p>
          </p:txBody>
        </p:sp>
        <p:sp>
          <p:nvSpPr>
            <p:cNvPr id="136" name="Google Shape;136;p4"/>
            <p:cNvSpPr txBox="1"/>
            <p:nvPr/>
          </p:nvSpPr>
          <p:spPr>
            <a:xfrm>
              <a:off x="0" y="5295911"/>
              <a:ext cx="10187291" cy="117983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What has your organization done over the last three years to address this?</a:t>
              </a:r>
              <a:endParaRPr/>
            </a:p>
          </p:txBody>
        </p:sp>
        <p:sp>
          <p:nvSpPr>
            <p:cNvPr id="137" name="Google Shape;137;p4"/>
            <p:cNvSpPr txBox="1"/>
            <p:nvPr/>
          </p:nvSpPr>
          <p:spPr>
            <a:xfrm>
              <a:off x="0" y="7429323"/>
              <a:ext cx="10187291" cy="122496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FDAC7"/>
                  </a:solidFill>
                  <a:latin typeface="Arial"/>
                  <a:ea typeface="Arial"/>
                  <a:cs typeface="Arial"/>
                  <a:sym typeface="Arial"/>
                </a:rPr>
                <a:t>03</a:t>
              </a:r>
              <a:endParaRPr/>
            </a:p>
          </p:txBody>
        </p:sp>
        <p:sp>
          <p:nvSpPr>
            <p:cNvPr id="138" name="Google Shape;138;p4"/>
            <p:cNvSpPr txBox="1"/>
            <p:nvPr/>
          </p:nvSpPr>
          <p:spPr>
            <a:xfrm>
              <a:off x="0" y="8707888"/>
              <a:ext cx="10187291" cy="179473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Have you followed up to measure if &amp; how leaders have become measurably more effective as a result of that?</a:t>
              </a:r>
              <a:endParaRPr/>
            </a:p>
          </p:txBody>
        </p:sp>
      </p:grpSp>
      <p:pic>
        <p:nvPicPr>
          <p:cNvPr id="139" name="Google Shape;139;p4"/>
          <p:cNvPicPr preferRelativeResize="0"/>
          <p:nvPr/>
        </p:nvPicPr>
        <p:blipFill rotWithShape="1">
          <a:blip r:embed="rId3">
            <a:alphaModFix/>
          </a:blip>
          <a:srcRect b="0" l="0" r="0" t="0"/>
          <a:stretch/>
        </p:blipFill>
        <p:spPr>
          <a:xfrm>
            <a:off x="14998059" y="6411153"/>
            <a:ext cx="2261240" cy="1800770"/>
          </a:xfrm>
          <a:prstGeom prst="rect">
            <a:avLst/>
          </a:prstGeom>
          <a:noFill/>
          <a:ln>
            <a:noFill/>
          </a:ln>
        </p:spPr>
      </p:pic>
      <p:pic>
        <p:nvPicPr>
          <p:cNvPr id="140" name="Google Shape;140;p4"/>
          <p:cNvPicPr preferRelativeResize="0"/>
          <p:nvPr/>
        </p:nvPicPr>
        <p:blipFill rotWithShape="1">
          <a:blip r:embed="rId4">
            <a:alphaModFix/>
          </a:blip>
          <a:srcRect b="0" l="0" r="0" t="0"/>
          <a:stretch/>
        </p:blipFill>
        <p:spPr>
          <a:xfrm>
            <a:off x="1028700" y="9235328"/>
            <a:ext cx="1723722" cy="564519"/>
          </a:xfrm>
          <a:prstGeom prst="rect">
            <a:avLst/>
          </a:prstGeom>
          <a:noFill/>
          <a:ln>
            <a:noFill/>
          </a:ln>
        </p:spPr>
      </p:pic>
      <p:pic>
        <p:nvPicPr>
          <p:cNvPr id="141" name="Google Shape;141;p4"/>
          <p:cNvPicPr preferRelativeResize="0"/>
          <p:nvPr/>
        </p:nvPicPr>
        <p:blipFill rotWithShape="1">
          <a:blip r:embed="rId5">
            <a:alphaModFix/>
          </a:blip>
          <a:srcRect b="0" l="0" r="0" t="0"/>
          <a:stretch/>
        </p:blipFill>
        <p:spPr>
          <a:xfrm>
            <a:off x="14207845" y="9235328"/>
            <a:ext cx="3051454" cy="56451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7CA8"/>
        </a:solidFill>
      </p:bgPr>
    </p:bg>
    <p:spTree>
      <p:nvGrpSpPr>
        <p:cNvPr id="145" name="Shape 145"/>
        <p:cNvGrpSpPr/>
        <p:nvPr/>
      </p:nvGrpSpPr>
      <p:grpSpPr>
        <a:xfrm>
          <a:off x="0" y="0"/>
          <a:ext cx="0" cy="0"/>
          <a:chOff x="0" y="0"/>
          <a:chExt cx="0" cy="0"/>
        </a:xfrm>
      </p:grpSpPr>
      <p:sp>
        <p:nvSpPr>
          <p:cNvPr id="146" name="Google Shape;146;p5"/>
          <p:cNvSpPr/>
          <p:nvPr/>
        </p:nvSpPr>
        <p:spPr>
          <a:xfrm>
            <a:off x="0" y="0"/>
            <a:ext cx="18288001" cy="8775001"/>
          </a:xfrm>
          <a:prstGeom prst="rect">
            <a:avLst/>
          </a:prstGeom>
          <a:solidFill>
            <a:srgbClr val="0038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
          <p:cNvSpPr txBox="1"/>
          <p:nvPr/>
        </p:nvSpPr>
        <p:spPr>
          <a:xfrm>
            <a:off x="1028700" y="419100"/>
            <a:ext cx="7886696" cy="92110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6000" u="none" cap="none" strike="noStrike">
                <a:solidFill>
                  <a:srgbClr val="FFFFFF"/>
                </a:solidFill>
                <a:latin typeface="Arial"/>
                <a:ea typeface="Arial"/>
                <a:cs typeface="Arial"/>
                <a:sym typeface="Arial"/>
              </a:rPr>
              <a:t>01</a:t>
            </a:r>
            <a:endParaRPr/>
          </a:p>
        </p:txBody>
      </p:sp>
      <p:sp>
        <p:nvSpPr>
          <p:cNvPr id="148" name="Google Shape;148;p5"/>
          <p:cNvSpPr txBox="1"/>
          <p:nvPr/>
        </p:nvSpPr>
        <p:spPr>
          <a:xfrm>
            <a:off x="1028700" y="1370880"/>
            <a:ext cx="7886696" cy="88921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US" sz="2600" u="none" cap="none" strike="noStrike">
                <a:solidFill>
                  <a:srgbClr val="FFFFFF"/>
                </a:solidFill>
                <a:latin typeface="Arial"/>
                <a:ea typeface="Arial"/>
                <a:cs typeface="Arial"/>
                <a:sym typeface="Arial"/>
              </a:rPr>
              <a:t>What are the main leadership culture and behavioral issues that you like to address in your organization?</a:t>
            </a:r>
            <a:endParaRPr/>
          </a:p>
        </p:txBody>
      </p:sp>
      <p:sp>
        <p:nvSpPr>
          <p:cNvPr id="149" name="Google Shape;149;p5"/>
          <p:cNvSpPr txBox="1"/>
          <p:nvPr/>
        </p:nvSpPr>
        <p:spPr>
          <a:xfrm>
            <a:off x="1028700" y="3296379"/>
            <a:ext cx="7886696" cy="92110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4E7CA8"/>
                </a:solidFill>
                <a:latin typeface="Arial"/>
                <a:ea typeface="Arial"/>
                <a:cs typeface="Arial"/>
                <a:sym typeface="Arial"/>
              </a:rPr>
              <a:t>04</a:t>
            </a:r>
            <a:endParaRPr/>
          </a:p>
        </p:txBody>
      </p:sp>
      <p:sp>
        <p:nvSpPr>
          <p:cNvPr id="150" name="Google Shape;150;p5"/>
          <p:cNvSpPr txBox="1"/>
          <p:nvPr/>
        </p:nvSpPr>
        <p:spPr>
          <a:xfrm>
            <a:off x="1028700" y="4248159"/>
            <a:ext cx="7886696" cy="135557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How valuable would it be for your business performance if your leaders would be measurably more effective in the behaviors you just mentioned?</a:t>
            </a:r>
            <a:endParaRPr/>
          </a:p>
        </p:txBody>
      </p:sp>
      <p:sp>
        <p:nvSpPr>
          <p:cNvPr id="151" name="Google Shape;151;p5"/>
          <p:cNvSpPr txBox="1"/>
          <p:nvPr/>
        </p:nvSpPr>
        <p:spPr>
          <a:xfrm>
            <a:off x="1028700" y="6173657"/>
            <a:ext cx="7886696" cy="92110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29ABE2"/>
                </a:solidFill>
                <a:latin typeface="Arial"/>
                <a:ea typeface="Arial"/>
                <a:cs typeface="Arial"/>
                <a:sym typeface="Arial"/>
              </a:rPr>
              <a:t>05</a:t>
            </a:r>
            <a:endParaRPr/>
          </a:p>
        </p:txBody>
      </p:sp>
      <p:sp>
        <p:nvSpPr>
          <p:cNvPr id="152" name="Google Shape;152;p5"/>
          <p:cNvSpPr txBox="1"/>
          <p:nvPr/>
        </p:nvSpPr>
        <p:spPr>
          <a:xfrm>
            <a:off x="1028700" y="7125437"/>
            <a:ext cx="7886696" cy="135557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If we could guarantee to measurably grow leaders to be consistently more effective in these behaviors would that be of value to you?</a:t>
            </a:r>
            <a:endParaRPr/>
          </a:p>
        </p:txBody>
      </p:sp>
      <p:pic>
        <p:nvPicPr>
          <p:cNvPr id="153" name="Google Shape;153;p5"/>
          <p:cNvPicPr preferRelativeResize="0"/>
          <p:nvPr/>
        </p:nvPicPr>
        <p:blipFill rotWithShape="1">
          <a:blip r:embed="rId3">
            <a:alphaModFix/>
          </a:blip>
          <a:srcRect b="0" l="0" r="0" t="0"/>
          <a:stretch/>
        </p:blipFill>
        <p:spPr>
          <a:xfrm>
            <a:off x="14998059" y="6182553"/>
            <a:ext cx="2261240" cy="1800770"/>
          </a:xfrm>
          <a:prstGeom prst="rect">
            <a:avLst/>
          </a:prstGeom>
          <a:noFill/>
          <a:ln>
            <a:noFill/>
          </a:ln>
        </p:spPr>
      </p:pic>
      <p:pic>
        <p:nvPicPr>
          <p:cNvPr id="154" name="Google Shape;154;p5"/>
          <p:cNvPicPr preferRelativeResize="0"/>
          <p:nvPr/>
        </p:nvPicPr>
        <p:blipFill rotWithShape="1">
          <a:blip r:embed="rId4">
            <a:alphaModFix/>
          </a:blip>
          <a:srcRect b="0" l="0" r="0" t="0"/>
          <a:stretch/>
        </p:blipFill>
        <p:spPr>
          <a:xfrm>
            <a:off x="1028700" y="9235328"/>
            <a:ext cx="1723722" cy="564519"/>
          </a:xfrm>
          <a:prstGeom prst="rect">
            <a:avLst/>
          </a:prstGeom>
          <a:noFill/>
          <a:ln>
            <a:noFill/>
          </a:ln>
        </p:spPr>
      </p:pic>
      <p:pic>
        <p:nvPicPr>
          <p:cNvPr id="155" name="Google Shape;155;p5"/>
          <p:cNvPicPr preferRelativeResize="0"/>
          <p:nvPr/>
        </p:nvPicPr>
        <p:blipFill rotWithShape="1">
          <a:blip r:embed="rId5">
            <a:alphaModFix/>
          </a:blip>
          <a:srcRect b="0" l="0" r="0" t="0"/>
          <a:stretch/>
        </p:blipFill>
        <p:spPr>
          <a:xfrm>
            <a:off x="14207845" y="9235328"/>
            <a:ext cx="3051454" cy="564519"/>
          </a:xfrm>
          <a:prstGeom prst="rect">
            <a:avLst/>
          </a:prstGeom>
          <a:noFill/>
          <a:ln>
            <a:noFill/>
          </a:ln>
        </p:spPr>
      </p:pic>
      <p:grpSp>
        <p:nvGrpSpPr>
          <p:cNvPr id="156" name="Google Shape;156;p5"/>
          <p:cNvGrpSpPr/>
          <p:nvPr/>
        </p:nvGrpSpPr>
        <p:grpSpPr>
          <a:xfrm>
            <a:off x="9821959" y="1264763"/>
            <a:ext cx="7437375" cy="4492770"/>
            <a:chOff x="0" y="0"/>
            <a:chExt cx="9916500" cy="5990360"/>
          </a:xfrm>
        </p:grpSpPr>
        <p:sp>
          <p:nvSpPr>
            <p:cNvPr id="157" name="Google Shape;157;p5"/>
            <p:cNvSpPr txBox="1"/>
            <p:nvPr/>
          </p:nvSpPr>
          <p:spPr>
            <a:xfrm>
              <a:off x="0" y="0"/>
              <a:ext cx="9916455" cy="2590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6400" u="none" cap="none" strike="noStrike">
                  <a:solidFill>
                    <a:srgbClr val="FFFFFF"/>
                  </a:solidFill>
                  <a:latin typeface="Arial"/>
                  <a:ea typeface="Arial"/>
                  <a:cs typeface="Arial"/>
                  <a:sym typeface="Arial"/>
                </a:rPr>
                <a:t>Getting to know XYZ Company</a:t>
              </a:r>
              <a:endParaRPr/>
            </a:p>
          </p:txBody>
        </p:sp>
        <p:sp>
          <p:nvSpPr>
            <p:cNvPr id="158" name="Google Shape;158;p5"/>
            <p:cNvSpPr txBox="1"/>
            <p:nvPr/>
          </p:nvSpPr>
          <p:spPr>
            <a:xfrm>
              <a:off x="0" y="3157460"/>
              <a:ext cx="9916500" cy="2832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Using leadership coaching</a:t>
              </a:r>
              <a:endParaRPr/>
            </a:p>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to improve </a:t>
              </a:r>
              <a:r>
                <a:rPr b="0" i="0" lang="en-US" sz="4099" u="none" cap="none" strike="noStrike">
                  <a:solidFill>
                    <a:srgbClr val="FFFFFF"/>
                  </a:solidFill>
                  <a:latin typeface="Arial"/>
                  <a:ea typeface="Arial"/>
                  <a:cs typeface="Arial"/>
                  <a:sym typeface="Arial"/>
                </a:rPr>
                <a:t>t</a:t>
              </a:r>
              <a:r>
                <a:rPr b="0" i="0" lang="en-US" sz="4100" u="none" cap="none" strike="noStrike">
                  <a:solidFill>
                    <a:srgbClr val="FFFFFF"/>
                  </a:solidFill>
                  <a:latin typeface="Arial"/>
                  <a:ea typeface="Arial"/>
                  <a:cs typeface="Arial"/>
                  <a:sym typeface="Arial"/>
                </a:rPr>
                <a:t>he effectiveness</a:t>
              </a:r>
              <a:endParaRPr/>
            </a:p>
            <a:p>
              <a:pPr indent="0" lvl="0" marL="0" marR="0" rtl="0" algn="r">
                <a:lnSpc>
                  <a:spcPct val="100000"/>
                </a:lnSpc>
                <a:spcBef>
                  <a:spcPts val="0"/>
                </a:spcBef>
                <a:spcAft>
                  <a:spcPts val="0"/>
                </a:spcAft>
                <a:buNone/>
              </a:pPr>
              <a:r>
                <a:rPr b="0" i="0" lang="en-US" sz="4100" u="none" cap="none" strike="noStrike">
                  <a:solidFill>
                    <a:srgbClr val="FFFFFF"/>
                  </a:solidFill>
                  <a:latin typeface="Arial"/>
                  <a:ea typeface="Arial"/>
                  <a:cs typeface="Arial"/>
                  <a:sym typeface="Arial"/>
                </a:rPr>
                <a:t>of your leaders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162" name="Shape 162"/>
        <p:cNvGrpSpPr/>
        <p:nvPr/>
      </p:nvGrpSpPr>
      <p:grpSpPr>
        <a:xfrm>
          <a:off x="0" y="0"/>
          <a:ext cx="0" cy="0"/>
          <a:chOff x="0" y="0"/>
          <a:chExt cx="0" cy="0"/>
        </a:xfrm>
      </p:grpSpPr>
      <p:sp>
        <p:nvSpPr>
          <p:cNvPr id="163" name="Google Shape;163;p6"/>
          <p:cNvSpPr/>
          <p:nvPr/>
        </p:nvSpPr>
        <p:spPr>
          <a:xfrm>
            <a:off x="0" y="0"/>
            <a:ext cx="18288001" cy="8775001"/>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6"/>
          <p:cNvPicPr preferRelativeResize="0"/>
          <p:nvPr/>
        </p:nvPicPr>
        <p:blipFill rotWithShape="1">
          <a:blip r:embed="rId3">
            <a:alphaModFix/>
          </a:blip>
          <a:srcRect b="0" l="0" r="0" t="0"/>
          <a:stretch/>
        </p:blipFill>
        <p:spPr>
          <a:xfrm>
            <a:off x="1028700" y="9235328"/>
            <a:ext cx="1723722" cy="564519"/>
          </a:xfrm>
          <a:prstGeom prst="rect">
            <a:avLst/>
          </a:prstGeom>
          <a:noFill/>
          <a:ln>
            <a:noFill/>
          </a:ln>
        </p:spPr>
      </p:pic>
      <p:pic>
        <p:nvPicPr>
          <p:cNvPr id="165" name="Google Shape;165;p6"/>
          <p:cNvPicPr preferRelativeResize="0"/>
          <p:nvPr/>
        </p:nvPicPr>
        <p:blipFill rotWithShape="1">
          <a:blip r:embed="rId4">
            <a:alphaModFix/>
          </a:blip>
          <a:srcRect b="0" l="0" r="0" t="0"/>
          <a:stretch/>
        </p:blipFill>
        <p:spPr>
          <a:xfrm>
            <a:off x="14207845" y="9235328"/>
            <a:ext cx="3051454" cy="564519"/>
          </a:xfrm>
          <a:prstGeom prst="rect">
            <a:avLst/>
          </a:prstGeom>
          <a:noFill/>
          <a:ln>
            <a:noFill/>
          </a:ln>
        </p:spPr>
      </p:pic>
      <p:pic>
        <p:nvPicPr>
          <p:cNvPr id="166" name="Google Shape;166;p6"/>
          <p:cNvPicPr preferRelativeResize="0"/>
          <p:nvPr/>
        </p:nvPicPr>
        <p:blipFill rotWithShape="1">
          <a:blip r:embed="rId5">
            <a:alphaModFix/>
          </a:blip>
          <a:srcRect b="0" l="0" r="0" t="0"/>
          <a:stretch/>
        </p:blipFill>
        <p:spPr>
          <a:xfrm>
            <a:off x="3058659" y="4868663"/>
            <a:ext cx="12170681" cy="3406397"/>
          </a:xfrm>
          <a:prstGeom prst="rect">
            <a:avLst/>
          </a:prstGeom>
          <a:noFill/>
          <a:ln>
            <a:noFill/>
          </a:ln>
        </p:spPr>
      </p:pic>
      <p:grpSp>
        <p:nvGrpSpPr>
          <p:cNvPr id="167" name="Google Shape;167;p6"/>
          <p:cNvGrpSpPr/>
          <p:nvPr/>
        </p:nvGrpSpPr>
        <p:grpSpPr>
          <a:xfrm>
            <a:off x="1028700" y="707350"/>
            <a:ext cx="16725825" cy="3505846"/>
            <a:chOff x="0" y="-428467"/>
            <a:chExt cx="22301100" cy="4674463"/>
          </a:xfrm>
        </p:grpSpPr>
        <p:sp>
          <p:nvSpPr>
            <p:cNvPr id="168" name="Google Shape;168;p6"/>
            <p:cNvSpPr txBox="1"/>
            <p:nvPr/>
          </p:nvSpPr>
          <p:spPr>
            <a:xfrm>
              <a:off x="0" y="-428467"/>
              <a:ext cx="22301100" cy="1315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900" u="none" cap="none" strike="noStrike">
                  <a:solidFill>
                    <a:srgbClr val="003865"/>
                  </a:solidFill>
                </a:rPr>
                <a:t>Two main approaches to leadership coaching</a:t>
              </a:r>
              <a:endParaRPr b="1" sz="900"/>
            </a:p>
          </p:txBody>
        </p:sp>
        <p:sp>
          <p:nvSpPr>
            <p:cNvPr id="169" name="Google Shape;169;p6"/>
            <p:cNvSpPr txBox="1"/>
            <p:nvPr/>
          </p:nvSpPr>
          <p:spPr>
            <a:xfrm>
              <a:off x="0" y="1497096"/>
              <a:ext cx="21640800" cy="2748900"/>
            </a:xfrm>
            <a:prstGeom prst="rect">
              <a:avLst/>
            </a:prstGeom>
            <a:noFill/>
            <a:ln>
              <a:noFill/>
            </a:ln>
          </p:spPr>
          <p:txBody>
            <a:bodyPr anchorCtr="0" anchor="t" bIns="0" lIns="0" spcFirstLastPara="1" rIns="0" wrap="square" tIns="0">
              <a:spAutoFit/>
            </a:bodyPr>
            <a:lstStyle/>
            <a:p>
              <a:pPr indent="-421005" lvl="1" marL="842010" marR="0" rtl="0" algn="l">
                <a:lnSpc>
                  <a:spcPct val="139974"/>
                </a:lnSpc>
                <a:spcBef>
                  <a:spcPts val="0"/>
                </a:spcBef>
                <a:spcAft>
                  <a:spcPts val="0"/>
                </a:spcAft>
                <a:buClr>
                  <a:srgbClr val="4E7CA8"/>
                </a:buClr>
                <a:buSzPts val="3900"/>
                <a:buFont typeface="Arial"/>
                <a:buChar char="•"/>
              </a:pPr>
              <a:r>
                <a:rPr lang="en-US" sz="3900">
                  <a:solidFill>
                    <a:srgbClr val="4E7CA8"/>
                  </a:solidFill>
                </a:rPr>
                <a:t>Conventional</a:t>
              </a:r>
              <a:r>
                <a:rPr lang="en-US" sz="3900" u="none" cap="none" strike="noStrike">
                  <a:solidFill>
                    <a:srgbClr val="4E7CA8"/>
                  </a:solidFill>
                </a:rPr>
                <a:t>:</a:t>
              </a:r>
              <a:r>
                <a:rPr i="0" lang="en-US" sz="3900" u="none" cap="none" strike="noStrike">
                  <a:solidFill>
                    <a:srgbClr val="4E7CA8"/>
                  </a:solidFill>
                </a:rPr>
                <a:t> </a:t>
              </a:r>
              <a:r>
                <a:rPr b="0" i="0" lang="en-US" sz="3900" u="none" cap="none" strike="noStrike">
                  <a:solidFill>
                    <a:srgbClr val="4E7CA8"/>
                  </a:solidFill>
                  <a:latin typeface="Arial"/>
                  <a:ea typeface="Arial"/>
                  <a:cs typeface="Arial"/>
                  <a:sym typeface="Arial"/>
                </a:rPr>
                <a:t> Leader and Coach </a:t>
              </a:r>
              <a:endParaRPr/>
            </a:p>
            <a:p>
              <a:pPr indent="-421005" lvl="1" marL="842010" marR="0" rtl="0" algn="l">
                <a:lnSpc>
                  <a:spcPct val="140000"/>
                </a:lnSpc>
                <a:spcBef>
                  <a:spcPts val="0"/>
                </a:spcBef>
                <a:spcAft>
                  <a:spcPts val="0"/>
                </a:spcAft>
                <a:buClr>
                  <a:srgbClr val="003865"/>
                </a:buClr>
                <a:buSzPts val="3900"/>
                <a:buFont typeface="Arial"/>
                <a:buChar char="•"/>
              </a:pPr>
              <a:r>
                <a:rPr b="1" lang="en-US" sz="3900">
                  <a:solidFill>
                    <a:srgbClr val="003865"/>
                  </a:solidFill>
                </a:rPr>
                <a:t>Holistic</a:t>
              </a:r>
              <a:r>
                <a:rPr b="1" i="0" lang="en-US" sz="3900" u="none" cap="none" strike="noStrike">
                  <a:solidFill>
                    <a:srgbClr val="003865"/>
                  </a:solidFill>
                </a:rPr>
                <a:t>: Leader and Coach, </a:t>
              </a:r>
              <a:r>
                <a:rPr b="1" i="1" lang="en-US" sz="3900" u="none" cap="none" strike="noStrike">
                  <a:solidFill>
                    <a:srgbClr val="003865"/>
                  </a:solidFill>
                </a:rPr>
                <a:t>with the Leader involving their coworkers</a:t>
              </a:r>
              <a:r>
                <a:rPr b="1" i="0" lang="en-US" sz="3900" u="none" cap="none" strike="noStrike">
                  <a:solidFill>
                    <a:srgbClr val="003865"/>
                  </a:solidFill>
                </a:rPr>
                <a:t> (360 Feedforward Coaching)</a:t>
              </a:r>
              <a:endParaRPr b="1"/>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173" name="Shape 173"/>
        <p:cNvGrpSpPr/>
        <p:nvPr/>
      </p:nvGrpSpPr>
      <p:grpSpPr>
        <a:xfrm>
          <a:off x="0" y="0"/>
          <a:ext cx="0" cy="0"/>
          <a:chOff x="0" y="0"/>
          <a:chExt cx="0" cy="0"/>
        </a:xfrm>
      </p:grpSpPr>
      <p:sp>
        <p:nvSpPr>
          <p:cNvPr id="174" name="Google Shape;174;p7"/>
          <p:cNvSpPr/>
          <p:nvPr/>
        </p:nvSpPr>
        <p:spPr>
          <a:xfrm>
            <a:off x="0" y="0"/>
            <a:ext cx="18288001" cy="8775001"/>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5" name="Google Shape;175;p7"/>
          <p:cNvPicPr preferRelativeResize="0"/>
          <p:nvPr/>
        </p:nvPicPr>
        <p:blipFill rotWithShape="1">
          <a:blip r:embed="rId3">
            <a:alphaModFix/>
          </a:blip>
          <a:srcRect b="0" l="0" r="0" t="0"/>
          <a:stretch/>
        </p:blipFill>
        <p:spPr>
          <a:xfrm>
            <a:off x="1028700" y="9235328"/>
            <a:ext cx="1723722" cy="564519"/>
          </a:xfrm>
          <a:prstGeom prst="rect">
            <a:avLst/>
          </a:prstGeom>
          <a:noFill/>
          <a:ln>
            <a:noFill/>
          </a:ln>
        </p:spPr>
      </p:pic>
      <p:pic>
        <p:nvPicPr>
          <p:cNvPr id="176" name="Google Shape;176;p7"/>
          <p:cNvPicPr preferRelativeResize="0"/>
          <p:nvPr/>
        </p:nvPicPr>
        <p:blipFill rotWithShape="1">
          <a:blip r:embed="rId4">
            <a:alphaModFix/>
          </a:blip>
          <a:srcRect b="0" l="0" r="0" t="0"/>
          <a:stretch/>
        </p:blipFill>
        <p:spPr>
          <a:xfrm>
            <a:off x="14207845" y="9235328"/>
            <a:ext cx="3051454" cy="564519"/>
          </a:xfrm>
          <a:prstGeom prst="rect">
            <a:avLst/>
          </a:prstGeom>
          <a:noFill/>
          <a:ln>
            <a:noFill/>
          </a:ln>
        </p:spPr>
      </p:pic>
      <p:grpSp>
        <p:nvGrpSpPr>
          <p:cNvPr id="177" name="Google Shape;177;p7"/>
          <p:cNvGrpSpPr/>
          <p:nvPr/>
        </p:nvGrpSpPr>
        <p:grpSpPr>
          <a:xfrm>
            <a:off x="1028700" y="550450"/>
            <a:ext cx="13558140" cy="4168034"/>
            <a:chOff x="0" y="0"/>
            <a:chExt cx="18077519" cy="6124058"/>
          </a:xfrm>
        </p:grpSpPr>
        <p:sp>
          <p:nvSpPr>
            <p:cNvPr id="178" name="Google Shape;178;p7"/>
            <p:cNvSpPr txBox="1"/>
            <p:nvPr/>
          </p:nvSpPr>
          <p:spPr>
            <a:xfrm>
              <a:off x="0" y="0"/>
              <a:ext cx="18077519" cy="5181600"/>
            </a:xfrm>
            <a:prstGeom prst="rect">
              <a:avLst/>
            </a:prstGeom>
            <a:noFill/>
            <a:ln>
              <a:noFill/>
            </a:ln>
          </p:spPr>
          <p:txBody>
            <a:bodyPr anchorCtr="0" anchor="t" bIns="0" lIns="0" spcFirstLastPara="1" rIns="0" wrap="square" tIns="0">
              <a:spAutoFit/>
            </a:bodyPr>
            <a:lstStyle/>
            <a:p>
              <a:pPr indent="0" lvl="0" marL="0" marR="0" rtl="0" algn="l">
                <a:lnSpc>
                  <a:spcPct val="119984"/>
                </a:lnSpc>
                <a:spcBef>
                  <a:spcPts val="0"/>
                </a:spcBef>
                <a:spcAft>
                  <a:spcPts val="0"/>
                </a:spcAft>
                <a:buNone/>
              </a:pPr>
              <a:r>
                <a:rPr b="1" i="0" lang="en-US" sz="6400" u="none" cap="none" strike="noStrike">
                  <a:solidFill>
                    <a:srgbClr val="003865"/>
                  </a:solidFill>
                </a:rPr>
                <a:t>360 Feedforward </a:t>
              </a:r>
              <a:endParaRPr b="1" i="0" sz="6400" u="none" cap="none" strike="noStrike">
                <a:solidFill>
                  <a:srgbClr val="003865"/>
                </a:solidFill>
              </a:endParaRPr>
            </a:p>
            <a:p>
              <a:pPr indent="0" lvl="0" marL="0" marR="0" rtl="0" algn="l">
                <a:lnSpc>
                  <a:spcPct val="119984"/>
                </a:lnSpc>
                <a:spcBef>
                  <a:spcPts val="0"/>
                </a:spcBef>
                <a:spcAft>
                  <a:spcPts val="0"/>
                </a:spcAft>
                <a:buNone/>
              </a:pPr>
              <a:r>
                <a:rPr b="1" i="0" lang="en-US" sz="6400" u="none" cap="none" strike="noStrike">
                  <a:solidFill>
                    <a:srgbClr val="003865"/>
                  </a:solidFill>
                </a:rPr>
                <a:t>Coaching</a:t>
              </a:r>
              <a:endParaRPr b="1"/>
            </a:p>
            <a:p>
              <a:pPr indent="0" lvl="0" marL="0" marR="0" rtl="0" algn="l">
                <a:lnSpc>
                  <a:spcPct val="120000"/>
                </a:lnSpc>
                <a:spcBef>
                  <a:spcPts val="0"/>
                </a:spcBef>
                <a:spcAft>
                  <a:spcPts val="0"/>
                </a:spcAft>
                <a:buNone/>
              </a:pPr>
              <a:r>
                <a:rPr b="1" i="0" lang="en-US" sz="6400" u="none" cap="none" strike="noStrike">
                  <a:solidFill>
                    <a:srgbClr val="29ABE2"/>
                  </a:solidFill>
                </a:rPr>
                <a:t>Committed </a:t>
              </a:r>
              <a:r>
                <a:rPr b="1" i="0" lang="en-US" sz="6400" u="none" cap="none" strike="noStrike">
                  <a:solidFill>
                    <a:srgbClr val="29ABE2"/>
                  </a:solidFill>
                </a:rPr>
                <a:t>Start </a:t>
              </a:r>
              <a:endParaRPr b="1"/>
            </a:p>
          </p:txBody>
        </p:sp>
        <p:sp>
          <p:nvSpPr>
            <p:cNvPr id="179" name="Google Shape;179;p7"/>
            <p:cNvSpPr txBox="1"/>
            <p:nvPr/>
          </p:nvSpPr>
          <p:spPr>
            <a:xfrm>
              <a:off x="0" y="5275063"/>
              <a:ext cx="18077519" cy="848995"/>
            </a:xfrm>
            <a:prstGeom prst="rect">
              <a:avLst/>
            </a:prstGeom>
            <a:noFill/>
            <a:ln>
              <a:noFill/>
            </a:ln>
          </p:spPr>
          <p:txBody>
            <a:bodyPr anchorCtr="0" anchor="t" bIns="0" lIns="0" spcFirstLastPara="1" rIns="0" wrap="square" tIns="0">
              <a:spAutoFit/>
            </a:bodyPr>
            <a:lstStyle/>
            <a:p>
              <a:pPr indent="0" lvl="0" marL="0" marR="0" rtl="0" algn="l">
                <a:lnSpc>
                  <a:spcPct val="30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0" name="Google Shape;180;p7"/>
          <p:cNvPicPr preferRelativeResize="0"/>
          <p:nvPr/>
        </p:nvPicPr>
        <p:blipFill rotWithShape="1">
          <a:blip r:embed="rId5">
            <a:alphaModFix/>
          </a:blip>
          <a:srcRect b="0" l="0" r="44643" t="0"/>
          <a:stretch/>
        </p:blipFill>
        <p:spPr>
          <a:xfrm>
            <a:off x="9791648" y="560321"/>
            <a:ext cx="7467652" cy="7654360"/>
          </a:xfrm>
          <a:prstGeom prst="rect">
            <a:avLst/>
          </a:prstGeom>
          <a:noFill/>
          <a:ln>
            <a:noFill/>
          </a:ln>
        </p:spPr>
      </p:pic>
      <p:sp>
        <p:nvSpPr>
          <p:cNvPr id="181" name="Google Shape;181;p7"/>
          <p:cNvSpPr txBox="1"/>
          <p:nvPr/>
        </p:nvSpPr>
        <p:spPr>
          <a:xfrm>
            <a:off x="1028700" y="4456875"/>
            <a:ext cx="8229600" cy="318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15" u="none" cap="none" strike="noStrike">
                <a:solidFill>
                  <a:srgbClr val="003865"/>
                </a:solidFill>
                <a:latin typeface="Arial"/>
                <a:ea typeface="Arial"/>
                <a:cs typeface="Arial"/>
                <a:sym typeface="Arial"/>
              </a:rPr>
              <a:t>The coach works with the leader to select 2 high-value areas for growth that are important to them and the organization.</a:t>
            </a:r>
            <a:endParaRPr/>
          </a:p>
          <a:p>
            <a:pPr indent="0" lvl="0" marL="0" marR="0" rtl="0" algn="l">
              <a:lnSpc>
                <a:spcPct val="53830"/>
              </a:lnSpc>
              <a:spcBef>
                <a:spcPts val="0"/>
              </a:spcBef>
              <a:spcAft>
                <a:spcPts val="0"/>
              </a:spcAft>
              <a:buNone/>
            </a:pPr>
            <a:r>
              <a:t/>
            </a:r>
            <a:endParaRPr b="0" i="0" sz="2415" u="none" cap="none" strike="noStrike">
              <a:solidFill>
                <a:srgbClr val="003865"/>
              </a:solidFill>
              <a:latin typeface="Arial"/>
              <a:ea typeface="Arial"/>
              <a:cs typeface="Arial"/>
              <a:sym typeface="Arial"/>
            </a:endParaRPr>
          </a:p>
          <a:p>
            <a:pPr indent="0" lvl="0" marL="0" marR="0" rtl="0" algn="l">
              <a:lnSpc>
                <a:spcPct val="140000"/>
              </a:lnSpc>
              <a:spcBef>
                <a:spcPts val="0"/>
              </a:spcBef>
              <a:spcAft>
                <a:spcPts val="0"/>
              </a:spcAft>
              <a:buNone/>
            </a:pPr>
            <a:r>
              <a:rPr b="0" i="0" lang="en-US" sz="2415" u="none" cap="none" strike="noStrike">
                <a:solidFill>
                  <a:srgbClr val="4E7CA8"/>
                </a:solidFill>
                <a:latin typeface="Arial"/>
                <a:ea typeface="Arial"/>
                <a:cs typeface="Arial"/>
                <a:sym typeface="Arial"/>
              </a:rPr>
              <a:t>Once the leader has committed to which behaviors to improve and selected the relevant coworkers to support them in their development journey, alignment with and confirmation from the manager is next.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185" name="Shape 185"/>
        <p:cNvGrpSpPr/>
        <p:nvPr/>
      </p:nvGrpSpPr>
      <p:grpSpPr>
        <a:xfrm>
          <a:off x="0" y="0"/>
          <a:ext cx="0" cy="0"/>
          <a:chOff x="0" y="0"/>
          <a:chExt cx="0" cy="0"/>
        </a:xfrm>
      </p:grpSpPr>
      <p:sp>
        <p:nvSpPr>
          <p:cNvPr id="186" name="Google Shape;186;p8"/>
          <p:cNvSpPr/>
          <p:nvPr/>
        </p:nvSpPr>
        <p:spPr>
          <a:xfrm>
            <a:off x="0" y="0"/>
            <a:ext cx="18288001" cy="8775001"/>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8"/>
          <p:cNvPicPr preferRelativeResize="0"/>
          <p:nvPr/>
        </p:nvPicPr>
        <p:blipFill rotWithShape="1">
          <a:blip r:embed="rId3">
            <a:alphaModFix/>
          </a:blip>
          <a:srcRect b="0" l="0" r="0" t="0"/>
          <a:stretch/>
        </p:blipFill>
        <p:spPr>
          <a:xfrm>
            <a:off x="1028700" y="9235328"/>
            <a:ext cx="1723722" cy="564519"/>
          </a:xfrm>
          <a:prstGeom prst="rect">
            <a:avLst/>
          </a:prstGeom>
          <a:noFill/>
          <a:ln>
            <a:noFill/>
          </a:ln>
        </p:spPr>
      </p:pic>
      <p:pic>
        <p:nvPicPr>
          <p:cNvPr id="188" name="Google Shape;188;p8"/>
          <p:cNvPicPr preferRelativeResize="0"/>
          <p:nvPr/>
        </p:nvPicPr>
        <p:blipFill rotWithShape="1">
          <a:blip r:embed="rId4">
            <a:alphaModFix/>
          </a:blip>
          <a:srcRect b="0" l="0" r="0" t="0"/>
          <a:stretch/>
        </p:blipFill>
        <p:spPr>
          <a:xfrm>
            <a:off x="14207845" y="9235328"/>
            <a:ext cx="3051454" cy="564519"/>
          </a:xfrm>
          <a:prstGeom prst="rect">
            <a:avLst/>
          </a:prstGeom>
          <a:noFill/>
          <a:ln>
            <a:noFill/>
          </a:ln>
        </p:spPr>
      </p:pic>
      <p:grpSp>
        <p:nvGrpSpPr>
          <p:cNvPr id="189" name="Google Shape;189;p8"/>
          <p:cNvGrpSpPr/>
          <p:nvPr/>
        </p:nvGrpSpPr>
        <p:grpSpPr>
          <a:xfrm>
            <a:off x="1028700" y="615620"/>
            <a:ext cx="13558140" cy="3621493"/>
            <a:chOff x="0" y="0"/>
            <a:chExt cx="18077519" cy="4828658"/>
          </a:xfrm>
        </p:grpSpPr>
        <p:sp>
          <p:nvSpPr>
            <p:cNvPr id="190" name="Google Shape;190;p8"/>
            <p:cNvSpPr txBox="1"/>
            <p:nvPr/>
          </p:nvSpPr>
          <p:spPr>
            <a:xfrm>
              <a:off x="0" y="0"/>
              <a:ext cx="18077519" cy="3886200"/>
            </a:xfrm>
            <a:prstGeom prst="rect">
              <a:avLst/>
            </a:prstGeom>
            <a:noFill/>
            <a:ln>
              <a:noFill/>
            </a:ln>
          </p:spPr>
          <p:txBody>
            <a:bodyPr anchorCtr="0" anchor="t" bIns="0" lIns="0" spcFirstLastPara="1" rIns="0" wrap="square" tIns="0">
              <a:spAutoFit/>
            </a:bodyPr>
            <a:lstStyle/>
            <a:p>
              <a:pPr indent="0" lvl="0" marL="0" marR="0" rtl="0" algn="l">
                <a:lnSpc>
                  <a:spcPct val="119984"/>
                </a:lnSpc>
                <a:spcBef>
                  <a:spcPts val="0"/>
                </a:spcBef>
                <a:spcAft>
                  <a:spcPts val="0"/>
                </a:spcAft>
                <a:buNone/>
              </a:pPr>
              <a:r>
                <a:rPr b="1" i="0" lang="en-US" sz="5100" u="none" cap="none" strike="noStrike">
                  <a:solidFill>
                    <a:srgbClr val="003865"/>
                  </a:solidFill>
                </a:rPr>
                <a:t>360 Feedforward </a:t>
              </a:r>
              <a:r>
                <a:rPr b="1" lang="en-US" sz="5100">
                  <a:solidFill>
                    <a:srgbClr val="003865"/>
                  </a:solidFill>
                </a:rPr>
                <a:t>Coaching </a:t>
              </a:r>
              <a:endParaRPr b="1" sz="1800"/>
            </a:p>
            <a:p>
              <a:pPr indent="0" lvl="0" marL="0" marR="0" rtl="0" algn="l">
                <a:lnSpc>
                  <a:spcPct val="120018"/>
                </a:lnSpc>
                <a:spcBef>
                  <a:spcPts val="0"/>
                </a:spcBef>
                <a:spcAft>
                  <a:spcPts val="0"/>
                </a:spcAft>
                <a:buNone/>
              </a:pPr>
              <a:r>
                <a:rPr b="1" i="0" lang="en-US" sz="6399" u="none" cap="none" strike="noStrike">
                  <a:solidFill>
                    <a:srgbClr val="4E7CA8"/>
                  </a:solidFill>
                </a:rPr>
                <a:t>Grow</a:t>
              </a:r>
              <a:endParaRPr b="1"/>
            </a:p>
          </p:txBody>
        </p:sp>
        <p:sp>
          <p:nvSpPr>
            <p:cNvPr id="191" name="Google Shape;191;p8"/>
            <p:cNvSpPr txBox="1"/>
            <p:nvPr/>
          </p:nvSpPr>
          <p:spPr>
            <a:xfrm>
              <a:off x="0" y="3979663"/>
              <a:ext cx="18077519" cy="848995"/>
            </a:xfrm>
            <a:prstGeom prst="rect">
              <a:avLst/>
            </a:prstGeom>
            <a:noFill/>
            <a:ln>
              <a:noFill/>
            </a:ln>
          </p:spPr>
          <p:txBody>
            <a:bodyPr anchorCtr="0" anchor="t" bIns="0" lIns="0" spcFirstLastPara="1" rIns="0" wrap="square" tIns="0">
              <a:spAutoFit/>
            </a:bodyPr>
            <a:lstStyle/>
            <a:p>
              <a:pPr indent="0" lvl="0" marL="0" marR="0" rtl="0" algn="l">
                <a:lnSpc>
                  <a:spcPct val="30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92" name="Google Shape;192;p8"/>
          <p:cNvPicPr preferRelativeResize="0"/>
          <p:nvPr/>
        </p:nvPicPr>
        <p:blipFill rotWithShape="1">
          <a:blip r:embed="rId5">
            <a:alphaModFix/>
          </a:blip>
          <a:srcRect b="0" l="53863" r="0" t="0"/>
          <a:stretch/>
        </p:blipFill>
        <p:spPr>
          <a:xfrm>
            <a:off x="10341562" y="615620"/>
            <a:ext cx="6223824" cy="7654360"/>
          </a:xfrm>
          <a:prstGeom prst="rect">
            <a:avLst/>
          </a:prstGeom>
          <a:noFill/>
          <a:ln>
            <a:noFill/>
          </a:ln>
        </p:spPr>
      </p:pic>
      <p:sp>
        <p:nvSpPr>
          <p:cNvPr id="193" name="Google Shape;193;p8"/>
          <p:cNvSpPr txBox="1"/>
          <p:nvPr/>
        </p:nvSpPr>
        <p:spPr>
          <a:xfrm>
            <a:off x="1028700" y="3152388"/>
            <a:ext cx="8858100" cy="3982200"/>
          </a:xfrm>
          <a:prstGeom prst="rect">
            <a:avLst/>
          </a:prstGeom>
          <a:noFill/>
          <a:ln>
            <a:noFill/>
          </a:ln>
        </p:spPr>
        <p:txBody>
          <a:bodyPr anchorCtr="0" anchor="t" bIns="0" lIns="0" spcFirstLastPara="1" rIns="0" wrap="square" tIns="0">
            <a:spAutoFit/>
          </a:bodyPr>
          <a:lstStyle/>
          <a:p>
            <a:pPr indent="0" lvl="0" marL="0" marR="0" rtl="0" algn="l">
              <a:lnSpc>
                <a:spcPct val="140015"/>
              </a:lnSpc>
              <a:spcBef>
                <a:spcPts val="0"/>
              </a:spcBef>
              <a:spcAft>
                <a:spcPts val="0"/>
              </a:spcAft>
              <a:buNone/>
            </a:pPr>
            <a:r>
              <a:rPr b="1" i="0" lang="en-US" sz="3099" u="none" cap="none" strike="noStrike">
                <a:solidFill>
                  <a:srgbClr val="003865"/>
                </a:solidFill>
              </a:rPr>
              <a:t>Ask </a:t>
            </a:r>
            <a:r>
              <a:rPr b="0" i="0" lang="en-US" sz="2699" u="none" cap="none" strike="noStrike">
                <a:solidFill>
                  <a:srgbClr val="003865"/>
                </a:solidFill>
                <a:latin typeface="Arial"/>
                <a:ea typeface="Arial"/>
                <a:cs typeface="Arial"/>
                <a:sym typeface="Arial"/>
              </a:rPr>
              <a:t>for future-focused suggestions to improve in your growth areas (don't forget to thank people for their valuable input!) </a:t>
            </a:r>
            <a:endParaRPr sz="1500"/>
          </a:p>
          <a:p>
            <a:pPr indent="0" lvl="0" marL="0" marR="0" rtl="0" algn="l">
              <a:lnSpc>
                <a:spcPct val="53866"/>
              </a:lnSpc>
              <a:spcBef>
                <a:spcPts val="0"/>
              </a:spcBef>
              <a:spcAft>
                <a:spcPts val="0"/>
              </a:spcAft>
              <a:buNone/>
            </a:pPr>
            <a:r>
              <a:t/>
            </a:r>
            <a:endParaRPr b="0" i="0" sz="2299" u="none" cap="none" strike="noStrike">
              <a:solidFill>
                <a:srgbClr val="003865"/>
              </a:solidFill>
              <a:latin typeface="Arial"/>
              <a:ea typeface="Arial"/>
              <a:cs typeface="Arial"/>
              <a:sym typeface="Arial"/>
            </a:endParaRPr>
          </a:p>
          <a:p>
            <a:pPr indent="0" lvl="0" marL="0" marR="0" rtl="0" algn="l">
              <a:lnSpc>
                <a:spcPct val="140015"/>
              </a:lnSpc>
              <a:spcBef>
                <a:spcPts val="0"/>
              </a:spcBef>
              <a:spcAft>
                <a:spcPts val="0"/>
              </a:spcAft>
              <a:buNone/>
            </a:pPr>
            <a:r>
              <a:rPr b="1" i="0" lang="en-US" sz="3050" u="none" cap="none" strike="noStrike">
                <a:solidFill>
                  <a:srgbClr val="4E7CA8"/>
                </a:solidFill>
              </a:rPr>
              <a:t>Reflect </a:t>
            </a:r>
            <a:r>
              <a:rPr b="0" i="0" lang="en-US" sz="2699" u="none" cap="none" strike="noStrike">
                <a:solidFill>
                  <a:srgbClr val="4E7CA8"/>
                </a:solidFill>
                <a:latin typeface="Arial"/>
                <a:ea typeface="Arial"/>
                <a:cs typeface="Arial"/>
                <a:sym typeface="Arial"/>
              </a:rPr>
              <a:t>on the suggestions given and create a monthly action plan </a:t>
            </a:r>
            <a:endParaRPr sz="1500"/>
          </a:p>
          <a:p>
            <a:pPr indent="0" lvl="0" marL="0" marR="0" rtl="0" algn="l">
              <a:lnSpc>
                <a:spcPct val="53866"/>
              </a:lnSpc>
              <a:spcBef>
                <a:spcPts val="0"/>
              </a:spcBef>
              <a:spcAft>
                <a:spcPts val="0"/>
              </a:spcAft>
              <a:buNone/>
            </a:pPr>
            <a:r>
              <a:t/>
            </a:r>
            <a:endParaRPr b="0" i="0" sz="2699" u="none" cap="none" strike="noStrike">
              <a:solidFill>
                <a:srgbClr val="4E7CA8"/>
              </a:solidFill>
              <a:latin typeface="Arial"/>
              <a:ea typeface="Arial"/>
              <a:cs typeface="Arial"/>
              <a:sym typeface="Arial"/>
            </a:endParaRPr>
          </a:p>
          <a:p>
            <a:pPr indent="0" lvl="0" marL="0" marR="0" rtl="0" algn="l">
              <a:lnSpc>
                <a:spcPct val="140015"/>
              </a:lnSpc>
              <a:spcBef>
                <a:spcPts val="0"/>
              </a:spcBef>
              <a:spcAft>
                <a:spcPts val="0"/>
              </a:spcAft>
              <a:buNone/>
            </a:pPr>
            <a:r>
              <a:rPr b="1" i="0" lang="en-US" sz="3050" u="none" cap="none" strike="noStrike">
                <a:solidFill>
                  <a:srgbClr val="29ABE2"/>
                </a:solidFill>
              </a:rPr>
              <a:t>Act </a:t>
            </a:r>
            <a:r>
              <a:rPr b="0" i="0" lang="en-US" sz="2699" u="none" cap="none" strike="noStrike">
                <a:solidFill>
                  <a:srgbClr val="29ABE2"/>
                </a:solidFill>
                <a:latin typeface="Arial"/>
                <a:ea typeface="Arial"/>
                <a:cs typeface="Arial"/>
                <a:sym typeface="Arial"/>
              </a:rPr>
              <a:t>on the suggestions given by sharing and implementing the action plan (remember to follow up with coworkers to check whether the change is visible to them)</a:t>
            </a:r>
            <a:endParaRPr sz="1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865"/>
        </a:solidFill>
      </p:bgPr>
    </p:bg>
    <p:spTree>
      <p:nvGrpSpPr>
        <p:cNvPr id="197" name="Shape 197"/>
        <p:cNvGrpSpPr/>
        <p:nvPr/>
      </p:nvGrpSpPr>
      <p:grpSpPr>
        <a:xfrm>
          <a:off x="0" y="0"/>
          <a:ext cx="0" cy="0"/>
          <a:chOff x="0" y="0"/>
          <a:chExt cx="0" cy="0"/>
        </a:xfrm>
      </p:grpSpPr>
      <p:sp>
        <p:nvSpPr>
          <p:cNvPr id="198" name="Google Shape;198;p9"/>
          <p:cNvSpPr/>
          <p:nvPr/>
        </p:nvSpPr>
        <p:spPr>
          <a:xfrm>
            <a:off x="0" y="8775001"/>
            <a:ext cx="18288001" cy="1511999"/>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9"/>
          <p:cNvPicPr preferRelativeResize="0"/>
          <p:nvPr/>
        </p:nvPicPr>
        <p:blipFill rotWithShape="1">
          <a:blip r:embed="rId3">
            <a:alphaModFix/>
          </a:blip>
          <a:srcRect b="0" l="0" r="0" t="0"/>
          <a:stretch/>
        </p:blipFill>
        <p:spPr>
          <a:xfrm>
            <a:off x="13231941" y="4318122"/>
            <a:ext cx="4027360" cy="4114800"/>
          </a:xfrm>
          <a:prstGeom prst="rect">
            <a:avLst/>
          </a:prstGeom>
          <a:noFill/>
          <a:ln>
            <a:noFill/>
          </a:ln>
        </p:spPr>
      </p:pic>
      <p:pic>
        <p:nvPicPr>
          <p:cNvPr id="200" name="Google Shape;200;p9"/>
          <p:cNvPicPr preferRelativeResize="0"/>
          <p:nvPr/>
        </p:nvPicPr>
        <p:blipFill rotWithShape="1">
          <a:blip r:embed="rId4">
            <a:alphaModFix/>
          </a:blip>
          <a:srcRect b="0" l="0" r="0" t="0"/>
          <a:stretch/>
        </p:blipFill>
        <p:spPr>
          <a:xfrm>
            <a:off x="1028700" y="9242148"/>
            <a:ext cx="1763983" cy="577704"/>
          </a:xfrm>
          <a:prstGeom prst="rect">
            <a:avLst/>
          </a:prstGeom>
          <a:noFill/>
          <a:ln>
            <a:noFill/>
          </a:ln>
        </p:spPr>
      </p:pic>
      <p:grpSp>
        <p:nvGrpSpPr>
          <p:cNvPr id="201" name="Google Shape;201;p9"/>
          <p:cNvGrpSpPr/>
          <p:nvPr/>
        </p:nvGrpSpPr>
        <p:grpSpPr>
          <a:xfrm>
            <a:off x="9144000" y="1021556"/>
            <a:ext cx="8115300" cy="3068370"/>
            <a:chOff x="0" y="-9525"/>
            <a:chExt cx="10820400" cy="4091159"/>
          </a:xfrm>
        </p:grpSpPr>
        <p:sp>
          <p:nvSpPr>
            <p:cNvPr id="202" name="Google Shape;202;p9"/>
            <p:cNvSpPr txBox="1"/>
            <p:nvPr/>
          </p:nvSpPr>
          <p:spPr>
            <a:xfrm>
              <a:off x="0" y="-9525"/>
              <a:ext cx="10820400" cy="325685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8000" u="none" cap="none" strike="noStrike">
                  <a:solidFill>
                    <a:srgbClr val="29ABE2"/>
                  </a:solidFill>
                  <a:latin typeface="Arial"/>
                  <a:ea typeface="Arial"/>
                  <a:cs typeface="Arial"/>
                  <a:sym typeface="Arial"/>
                </a:rPr>
                <a:t>Why Involve Coworkers?</a:t>
              </a:r>
              <a:endParaRPr/>
            </a:p>
          </p:txBody>
        </p:sp>
        <p:sp>
          <p:nvSpPr>
            <p:cNvPr id="203" name="Google Shape;203;p9"/>
            <p:cNvSpPr txBox="1"/>
            <p:nvPr/>
          </p:nvSpPr>
          <p:spPr>
            <a:xfrm>
              <a:off x="0" y="3516875"/>
              <a:ext cx="10820400" cy="564759"/>
            </a:xfrm>
            <a:prstGeom prst="rect">
              <a:avLst/>
            </a:prstGeom>
            <a:noFill/>
            <a:ln>
              <a:noFill/>
            </a:ln>
          </p:spPr>
          <p:txBody>
            <a:bodyPr anchorCtr="0" anchor="t" bIns="0" lIns="0" spcFirstLastPara="1" rIns="0" wrap="square" tIns="0">
              <a:spAutoFit/>
            </a:bodyPr>
            <a:lstStyle/>
            <a:p>
              <a:pPr indent="0" lvl="0" marL="0" marR="0" rtl="0" algn="r">
                <a:lnSpc>
                  <a:spcPct val="202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9"/>
          <p:cNvGrpSpPr/>
          <p:nvPr/>
        </p:nvGrpSpPr>
        <p:grpSpPr>
          <a:xfrm>
            <a:off x="1028700" y="1272137"/>
            <a:ext cx="7233309" cy="989104"/>
            <a:chOff x="0" y="-9525"/>
            <a:chExt cx="9644412" cy="1318805"/>
          </a:xfrm>
        </p:grpSpPr>
        <p:sp>
          <p:nvSpPr>
            <p:cNvPr id="205" name="Google Shape;205;p9"/>
            <p:cNvSpPr txBox="1"/>
            <p:nvPr/>
          </p:nvSpPr>
          <p:spPr>
            <a:xfrm>
              <a:off x="0" y="-9525"/>
              <a:ext cx="9644412" cy="874399"/>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261" u="none" cap="none" strike="noStrike">
                  <a:solidFill>
                    <a:srgbClr val="FFFFFF"/>
                  </a:solidFill>
                  <a:latin typeface="Arial"/>
                  <a:ea typeface="Arial"/>
                  <a:cs typeface="Arial"/>
                  <a:sym typeface="Arial"/>
                </a:rPr>
                <a:t>Two Things To Consider </a:t>
              </a:r>
              <a:endParaRPr/>
            </a:p>
          </p:txBody>
        </p:sp>
        <p:sp>
          <p:nvSpPr>
            <p:cNvPr id="206" name="Google Shape;206;p9"/>
            <p:cNvSpPr txBox="1"/>
            <p:nvPr/>
          </p:nvSpPr>
          <p:spPr>
            <a:xfrm>
              <a:off x="0" y="990646"/>
              <a:ext cx="9644412" cy="318634"/>
            </a:xfrm>
            <a:prstGeom prst="rect">
              <a:avLst/>
            </a:prstGeom>
            <a:noFill/>
            <a:ln>
              <a:noFill/>
            </a:ln>
          </p:spPr>
          <p:txBody>
            <a:bodyPr anchorCtr="0" anchor="t" bIns="0" lIns="0" spcFirstLastPara="1" rIns="0" wrap="square" tIns="0">
              <a:spAutoFit/>
            </a:bodyPr>
            <a:lstStyle/>
            <a:p>
              <a:pPr indent="0" lvl="0" marL="0" marR="0" rtl="0" algn="r">
                <a:lnSpc>
                  <a:spcPct val="107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7" name="Google Shape;207;p9"/>
          <p:cNvPicPr preferRelativeResize="0"/>
          <p:nvPr/>
        </p:nvPicPr>
        <p:blipFill rotWithShape="1">
          <a:blip r:embed="rId5">
            <a:alphaModFix/>
          </a:blip>
          <a:srcRect b="0" l="0" r="0" t="0"/>
          <a:stretch/>
        </p:blipFill>
        <p:spPr>
          <a:xfrm>
            <a:off x="14460169" y="9258300"/>
            <a:ext cx="3122726" cy="577704"/>
          </a:xfrm>
          <a:prstGeom prst="rect">
            <a:avLst/>
          </a:prstGeom>
          <a:noFill/>
          <a:ln>
            <a:noFill/>
          </a:ln>
        </p:spPr>
      </p:pic>
      <p:sp>
        <p:nvSpPr>
          <p:cNvPr id="208" name="Google Shape;208;p9"/>
          <p:cNvSpPr txBox="1"/>
          <p:nvPr/>
        </p:nvSpPr>
        <p:spPr>
          <a:xfrm>
            <a:off x="1028700" y="2549788"/>
            <a:ext cx="7640469" cy="92110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FFFFFF"/>
                </a:solidFill>
                <a:latin typeface="Arial"/>
                <a:ea typeface="Arial"/>
                <a:cs typeface="Arial"/>
                <a:sym typeface="Arial"/>
              </a:rPr>
              <a:t>01</a:t>
            </a:r>
            <a:endParaRPr/>
          </a:p>
        </p:txBody>
      </p:sp>
      <p:sp>
        <p:nvSpPr>
          <p:cNvPr id="209" name="Google Shape;209;p9"/>
          <p:cNvSpPr txBox="1"/>
          <p:nvPr/>
        </p:nvSpPr>
        <p:spPr>
          <a:xfrm>
            <a:off x="1028700" y="3492043"/>
            <a:ext cx="7640469" cy="1365099"/>
          </a:xfrm>
          <a:prstGeom prst="rect">
            <a:avLst/>
          </a:prstGeom>
          <a:noFill/>
          <a:ln>
            <a:noFill/>
          </a:ln>
        </p:spPr>
        <p:txBody>
          <a:bodyPr anchorCtr="0" anchor="t" bIns="0" lIns="0" spcFirstLastPara="1" rIns="0" wrap="square" tIns="0">
            <a:spAutoFit/>
          </a:bodyPr>
          <a:lstStyle/>
          <a:p>
            <a:pPr indent="0" lvl="0" marL="0" marR="0" rtl="0" algn="l">
              <a:lnSpc>
                <a:spcPct val="139961"/>
              </a:lnSpc>
              <a:spcBef>
                <a:spcPts val="0"/>
              </a:spcBef>
              <a:spcAft>
                <a:spcPts val="0"/>
              </a:spcAft>
              <a:buNone/>
            </a:pPr>
            <a:r>
              <a:rPr b="0" i="0" lang="en-US" sz="2600" u="none" cap="none" strike="noStrike">
                <a:solidFill>
                  <a:srgbClr val="FFFFFF"/>
                </a:solidFill>
                <a:latin typeface="Arial"/>
                <a:ea typeface="Arial"/>
                <a:cs typeface="Arial"/>
                <a:sym typeface="Arial"/>
              </a:rPr>
              <a:t>Who decides if a leader is effective? </a:t>
            </a:r>
            <a:endParaRPr/>
          </a:p>
          <a:p>
            <a:pPr indent="0" lvl="0" marL="0" marR="0" rtl="0" algn="l">
              <a:lnSpc>
                <a:spcPct val="139961"/>
              </a:lnSpc>
              <a:spcBef>
                <a:spcPts val="0"/>
              </a:spcBef>
              <a:spcAft>
                <a:spcPts val="0"/>
              </a:spcAft>
              <a:buNone/>
            </a:pPr>
            <a:r>
              <a:rPr b="0" i="0" lang="en-US" sz="2600" u="none" cap="none" strike="noStrike">
                <a:solidFill>
                  <a:srgbClr val="FFFFFF"/>
                </a:solidFill>
                <a:latin typeface="Arial"/>
                <a:ea typeface="Arial"/>
                <a:cs typeface="Arial"/>
                <a:sym typeface="Arial"/>
              </a:rPr>
              <a:t>The leader or their coworkers?</a:t>
            </a:r>
            <a:endParaRPr/>
          </a:p>
          <a:p>
            <a:pPr indent="0" lvl="0" marL="0" marR="0" rtl="0" algn="l">
              <a:lnSpc>
                <a:spcPct val="140000"/>
              </a:lnSpc>
              <a:spcBef>
                <a:spcPts val="0"/>
              </a:spcBef>
              <a:spcAft>
                <a:spcPts val="0"/>
              </a:spcAft>
              <a:buNone/>
            </a:pPr>
            <a:r>
              <a:rPr b="0" i="0" lang="en-US" sz="2599" u="none" cap="none" strike="noStrike">
                <a:solidFill>
                  <a:srgbClr val="29ABE2"/>
                </a:solidFill>
                <a:latin typeface="Arial"/>
                <a:ea typeface="Arial"/>
                <a:cs typeface="Arial"/>
                <a:sym typeface="Arial"/>
              </a:rPr>
              <a:t>T</a:t>
            </a:r>
            <a:r>
              <a:rPr b="0" i="0" lang="en-US" sz="2600" u="none" cap="none" strike="noStrike">
                <a:solidFill>
                  <a:srgbClr val="29ABE2"/>
                </a:solidFill>
                <a:latin typeface="Arial"/>
                <a:ea typeface="Arial"/>
                <a:cs typeface="Arial"/>
                <a:sym typeface="Arial"/>
              </a:rPr>
              <a:t>he coworkers’ perception is the leader’s reality.</a:t>
            </a:r>
            <a:endParaRPr/>
          </a:p>
        </p:txBody>
      </p:sp>
      <p:sp>
        <p:nvSpPr>
          <p:cNvPr id="210" name="Google Shape;210;p9"/>
          <p:cNvSpPr txBox="1"/>
          <p:nvPr/>
        </p:nvSpPr>
        <p:spPr>
          <a:xfrm>
            <a:off x="1028700" y="5454418"/>
            <a:ext cx="7640469" cy="92110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FFFFFF"/>
                </a:solidFill>
                <a:latin typeface="Arial"/>
                <a:ea typeface="Arial"/>
                <a:cs typeface="Arial"/>
                <a:sym typeface="Arial"/>
              </a:rPr>
              <a:t>02</a:t>
            </a:r>
            <a:endParaRPr/>
          </a:p>
        </p:txBody>
      </p:sp>
      <p:sp>
        <p:nvSpPr>
          <p:cNvPr id="211" name="Google Shape;211;p9"/>
          <p:cNvSpPr txBox="1"/>
          <p:nvPr/>
        </p:nvSpPr>
        <p:spPr>
          <a:xfrm>
            <a:off x="1028700" y="6337422"/>
            <a:ext cx="7640469" cy="89440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FFFFFF"/>
                </a:solidFill>
                <a:latin typeface="Arial"/>
                <a:ea typeface="Arial"/>
                <a:cs typeface="Arial"/>
                <a:sym typeface="Arial"/>
              </a:rPr>
              <a:t>95% of leaders who involve coworkers in their leadership development get better</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James Oh</dc:creator>
</cp:coreProperties>
</file>