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" panose="020B0604020202020204" charset="0"/>
      <p:regular r:id="rId15"/>
      <p:bold r:id="rId16"/>
      <p:italic r:id="rId17"/>
      <p:boldItalic r:id="rId18"/>
    </p:embeddedFont>
    <p:embeddedFont>
      <p:font typeface="Montserrat Medium" panose="020B0604020202020204" charset="0"/>
      <p:regular r:id="rId19"/>
      <p:bold r:id="rId20"/>
      <p:italic r:id="rId21"/>
      <p:boldItalic r:id="rId22"/>
    </p:embeddedFont>
    <p:embeddedFont>
      <p:font typeface="Montserrat SemiBold" panose="020B060402020202020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RPAmac/c2gJyyOnGQsE4UixJl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28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 txBox="1">
            <a:spLocks noGrp="1"/>
          </p:cNvSpPr>
          <p:nvPr>
            <p:ph type="ctrTitle"/>
          </p:nvPr>
        </p:nvSpPr>
        <p:spPr>
          <a:xfrm>
            <a:off x="685800" y="2537354"/>
            <a:ext cx="7772400" cy="63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ubTitle" idx="1"/>
          </p:nvPr>
        </p:nvSpPr>
        <p:spPr>
          <a:xfrm>
            <a:off x="1143000" y="3190877"/>
            <a:ext cx="6858000" cy="49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"/>
          <p:cNvSpPr txBox="1">
            <a:spLocks noGrp="1"/>
          </p:cNvSpPr>
          <p:nvPr>
            <p:ph type="title"/>
          </p:nvPr>
        </p:nvSpPr>
        <p:spPr>
          <a:xfrm>
            <a:off x="270932" y="288925"/>
            <a:ext cx="8593667" cy="59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1"/>
          </p:nvPr>
        </p:nvSpPr>
        <p:spPr>
          <a:xfrm>
            <a:off x="270933" y="982133"/>
            <a:ext cx="8593666" cy="4588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270932" y="288925"/>
            <a:ext cx="8593667" cy="59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spcBef>
                <a:spcPts val="0"/>
              </a:spcBef>
              <a:buNone/>
              <a:defRPr sz="1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270932" y="288925"/>
            <a:ext cx="8593667" cy="59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270000" y="288000"/>
            <a:ext cx="8593200" cy="59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270000" y="982800"/>
            <a:ext cx="8593200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5892800"/>
            <a:ext cx="9144000" cy="96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3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ctrTitle"/>
          </p:nvPr>
        </p:nvSpPr>
        <p:spPr>
          <a:xfrm>
            <a:off x="685800" y="2537354"/>
            <a:ext cx="7772400" cy="63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</a:pPr>
            <a:r>
              <a:rPr lang="en-US"/>
              <a:t>Authentic Leadership Model</a:t>
            </a:r>
            <a:endParaRPr/>
          </a:p>
        </p:txBody>
      </p:sp>
      <p:sp>
        <p:nvSpPr>
          <p:cNvPr id="35" name="Google Shape;35;p1"/>
          <p:cNvSpPr txBox="1">
            <a:spLocks noGrp="1"/>
          </p:cNvSpPr>
          <p:nvPr>
            <p:ph type="subTitle" idx="1"/>
          </p:nvPr>
        </p:nvSpPr>
        <p:spPr>
          <a:xfrm>
            <a:off x="1143000" y="3190877"/>
            <a:ext cx="6858000" cy="49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/>
              <a:t>For Coaches and Leaders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br>
              <a:rPr lang="en-US"/>
            </a:br>
            <a:r>
              <a:rPr lang="en-US"/>
              <a:t>Template and Examples</a:t>
            </a:r>
            <a:endParaRPr/>
          </a:p>
        </p:txBody>
      </p:sp>
      <p:sp>
        <p:nvSpPr>
          <p:cNvPr id="36" name="Google Shape;36;p1"/>
          <p:cNvSpPr txBox="1">
            <a:spLocks noGrp="1"/>
          </p:cNvSpPr>
          <p:nvPr>
            <p:ph type="sldNum" idx="12"/>
          </p:nvPr>
        </p:nvSpPr>
        <p:spPr>
          <a:xfrm>
            <a:off x="3543300" y="62039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i="0" u="sng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i="0" u="sng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i="0" u="sng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i="0" u="sng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i="0" u="sng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  <a:endParaRPr/>
          </a:p>
          <a:p>
            <a:pPr marL="92075" marR="0" lvl="0" indent="-28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296035" y="817672"/>
            <a:ext cx="2585912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2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Name</a:t>
            </a:r>
            <a:endParaRPr sz="353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18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Personal Leadership Brand</a:t>
            </a:r>
            <a:endParaRPr sz="2118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8" name="Google Shape;48;p2"/>
          <p:cNvSpPr txBox="1"/>
          <p:nvPr/>
        </p:nvSpPr>
        <p:spPr>
          <a:xfrm>
            <a:off x="288000" y="2168757"/>
            <a:ext cx="2673529" cy="586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2000" tIns="36000" rIns="72000" bIns="36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8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Define your personal leadership brand</a:t>
            </a:r>
            <a:endParaRPr sz="1588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3293842" y="1326993"/>
            <a:ext cx="2558317" cy="15442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1 statement for each area about how you expect others to…</a:t>
            </a:r>
            <a:endParaRPr sz="1000" b="0" u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Set goals, process work, plan your work, execute tasks</a:t>
            </a:r>
            <a:endParaRPr sz="1000" b="0" u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Assure success, satisfy customers, create high quality work</a:t>
            </a:r>
            <a:endParaRPr sz="1000" b="0" u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Use technology</a:t>
            </a:r>
            <a:endParaRPr sz="1000" b="0" u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Maintain a competitive advantage</a:t>
            </a:r>
            <a:endParaRPr sz="1000" b="0" u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6192958" y="1326993"/>
            <a:ext cx="2576137" cy="142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1 statement for each area about how you continuously change as you…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en-US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Work towards personal mastery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en-US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Anticipate opportunities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en-US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Lead change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•"/>
            </a:pPr>
            <a:r>
              <a:rPr lang="en-US" sz="1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Self Actualize (what is life all about)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" name="Google Shape;51;p2"/>
          <p:cNvSpPr txBox="1"/>
          <p:nvPr/>
        </p:nvSpPr>
        <p:spPr>
          <a:xfrm>
            <a:off x="374905" y="4244580"/>
            <a:ext cx="2543306" cy="1407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1 statement for each area about how you…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Decide &amp; share leadership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Develop &amp; coach people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Build partnerships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3293842" y="4160114"/>
            <a:ext cx="2558317" cy="1496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1 statement for each area about how you…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Empower people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Encourage global thinking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Leverage diversity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1-2 personal values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6192958" y="4155745"/>
            <a:ext cx="2576137" cy="1496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Add 1 statement for each area about how you…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Demonstrate integrity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Behave &amp; have a positive attitude at work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Encourage constructive dialogue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20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•"/>
            </a:pPr>
            <a:r>
              <a:rPr lang="en-US" sz="1000" b="0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Create a shared vision</a:t>
            </a:r>
            <a:endParaRPr sz="1000" b="0" u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4" name="Google Shape;54;p2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5" name="Google Shape;55;p2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56" name="Google Shape;56;p2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7" name="Google Shape;57;p2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 dirty="0"/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lang="en-US"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sym typeface="Montserrat"/>
              </a:rPr>
              <a:t>..</a:t>
            </a: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endParaRPr lang="en-US" sz="1000" b="1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cs typeface="Arial"/>
                <a:sym typeface="Montserrat"/>
              </a:rPr>
              <a:t>..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endParaRPr lang="en-US" sz="1000" b="1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cs typeface="Arial"/>
                <a:sym typeface="Montserrat"/>
              </a:rPr>
              <a:t>..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endParaRPr lang="en-US" sz="1000" b="1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cs typeface="Arial"/>
                <a:sym typeface="Montserrat"/>
              </a:rPr>
              <a:t>..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...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</a:pPr>
            <a:endParaRPr lang="en-US" sz="1000" dirty="0">
              <a:solidFill>
                <a:schemeClr val="dk1"/>
              </a:solidFill>
              <a:latin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sym typeface="Montserrat"/>
              </a:rPr>
              <a:t>..</a:t>
            </a: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...</a:t>
            </a:r>
          </a:p>
        </p:txBody>
      </p:sp>
      <p:sp>
        <p:nvSpPr>
          <p:cNvPr id="67" name="Google Shape;67;p3"/>
          <p:cNvSpPr txBox="1"/>
          <p:nvPr/>
        </p:nvSpPr>
        <p:spPr>
          <a:xfrm>
            <a:off x="296035" y="817672"/>
            <a:ext cx="2585912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2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Name</a:t>
            </a:r>
            <a:endParaRPr sz="353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18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Personal Leadership Brand</a:t>
            </a:r>
            <a:endParaRPr sz="2118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9" name="Google Shape;69;p3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0" name="Google Shape;70;p3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71" name="Google Shape;71;p3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2" name="Google Shape;72;p3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 dirty="0"/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Connect SMARTER goals to strategy and vision ‘Lead for Good’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 things happen &amp; </a:t>
            </a:r>
            <a:b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produce quality results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Improve process effectiveness </a:t>
            </a:r>
            <a:b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(next bottleneck?)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Plan your work &amp; work your plan 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Disciplined execution for results</a:t>
            </a:r>
            <a:endParaRPr dirty="0"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responsibility and ownership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Involve others in decisions (voice or vote)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Decide with determination and conviction: look at various aspects (content, context, human), then decide firmly and ‘correctly’ to create value for all stakeholders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Coach my team to achieve their targets and to develop themselves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95973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Empower people creating trust through achievement using </a:t>
            </a:r>
            <a:b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trusted process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Understand global dynamics through experimentation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Effectively leverage diversity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Encourage constructive dialogue using leading questions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Trust fuels work &amp; relationships</a:t>
            </a:r>
            <a:endParaRPr/>
          </a:p>
          <a:p>
            <a:pPr marL="92075" marR="0" lvl="0" indent="-28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 joyful, enthusiastic, </a:t>
            </a:r>
            <a:b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excited and energetic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 REAL, yourSELF and professional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responsibility for all you do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Embrace opportunities &amp; change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Continuously improve your services</a:t>
            </a:r>
            <a:endParaRPr/>
          </a:p>
        </p:txBody>
      </p:sp>
      <p:sp>
        <p:nvSpPr>
          <p:cNvPr id="82" name="Google Shape;82;p4"/>
          <p:cNvSpPr txBox="1"/>
          <p:nvPr/>
        </p:nvSpPr>
        <p:spPr>
          <a:xfrm>
            <a:off x="296035" y="817672"/>
            <a:ext cx="2585912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ontserrat SemiBold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 Linssen</a:t>
            </a:r>
            <a:endParaRPr sz="353" b="0" i="0" u="none" strike="noStrike" cap="non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41"/>
              <a:buFont typeface="Montserrat"/>
              <a:buNone/>
            </a:pPr>
            <a:r>
              <a:rPr lang="en-US" sz="1941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Improving people, process, products &amp; performance</a:t>
            </a:r>
            <a:endParaRPr/>
          </a:p>
        </p:txBody>
      </p:sp>
      <p:sp>
        <p:nvSpPr>
          <p:cNvPr id="83" name="Google Shape;83;p4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4" name="Google Shape;84;p4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85" name="Google Shape;85;p4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86" name="Google Shape;86;p4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7" name="Google Shape;87;p4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/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Setting aspirational goals, taking initiative, and following through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 level of operating discipline (governance, process, compliance)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Execution with excellence, </a:t>
            </a:r>
            <a:b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culture of accountability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Continuous innovation across entire business model (Currency, Competition, Cost, Customers, Channels)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 an aspirational vision for the future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 from the front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Coach people to take responsibility for their business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Remove barriers to enable people to succeed 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Engage stakeholders on the journey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Help transform problems into solutions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95973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Empower &amp; coach people to reach their goals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Engage people personally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Embrace globalization and diversity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6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Honesty, integrity, earn trust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Engage stakeholders and (over) communicate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Shared understanding of current reality and vision</a:t>
            </a:r>
            <a:endParaRPr/>
          </a:p>
          <a:p>
            <a:pPr marL="92075" marR="0" lvl="0" indent="-28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6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the future rather than record history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Learning agility: based on insatiable curiosity 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Leverage technology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 yourself and shape your future 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Demonstrate courage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Ask forgiveness rather than permission</a:t>
            </a:r>
            <a:endParaRPr/>
          </a:p>
        </p:txBody>
      </p:sp>
      <p:sp>
        <p:nvSpPr>
          <p:cNvPr id="97" name="Google Shape;97;p6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276415" y="817672"/>
            <a:ext cx="2585912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John Gustafson</a:t>
            </a:r>
            <a:endParaRPr sz="353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1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Inspire Courage</a:t>
            </a:r>
            <a:endParaRPr sz="1941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1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Succeed</a:t>
            </a:r>
            <a:endParaRPr sz="1941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9" name="Google Shape;99;p6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0" name="Google Shape;100;p6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101" name="Google Shape;101;p6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2" name="Google Shape;102;p6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3" name="Google Shape;103;p6"/>
          <p:cNvSpPr txBox="1"/>
          <p:nvPr/>
        </p:nvSpPr>
        <p:spPr>
          <a:xfrm>
            <a:off x="296035" y="2606529"/>
            <a:ext cx="2734000" cy="372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8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CEO of FMCG Co.</a:t>
            </a:r>
            <a:endParaRPr sz="1588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 dirty="0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 dirty="0"/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Plan ahead, anticipate obstacles, navigate flexibly 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individual ownership with passion!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Use the most appropriate &amp; effective means of communication / technology for each stakeholder</a:t>
            </a:r>
            <a:endParaRPr dirty="0"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‘Stick-to-</a:t>
            </a:r>
            <a:r>
              <a:rPr lang="en-US" sz="10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itness</a:t>
            </a:r>
            <a:r>
              <a:rPr lang="en-US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’ &amp; resilience (don’t give up!)</a:t>
            </a:r>
            <a:endParaRPr dirty="0"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Encourage everyone’s input in decision making &amp; instill ownership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&amp; receive honest &amp; constructive feedback &amp; feedforward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Focus on mutual benefits / win-wins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95973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Listen to people’s ideas and thank them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Encourage people to go beyond their local remits and share best practices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Work with people from different backgrounds and cultures (best practices!)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Am straight forward and authentic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relevant information with integrity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Positively work towards a joint purpose</a:t>
            </a:r>
            <a:endParaRPr/>
          </a:p>
          <a:p>
            <a:pPr marL="92075" marR="0" lvl="0" indent="-28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7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 prepared and always ‘one step ahead’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Challenges include a ‘blessing in disguise’ to change your plan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Live in the now and grow with each experience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Raise your game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 sure what is most important to you and don’t trade off your priorities for “quick wins”</a:t>
            </a:r>
            <a:endParaRPr/>
          </a:p>
          <a:p>
            <a:pPr marL="182563" marR="0" lvl="0" indent="-1190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4" name="Google Shape;114;p7"/>
          <p:cNvSpPr txBox="1"/>
          <p:nvPr/>
        </p:nvSpPr>
        <p:spPr>
          <a:xfrm>
            <a:off x="285559" y="817676"/>
            <a:ext cx="2673529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Sabine Simmons</a:t>
            </a:r>
            <a:endParaRPr sz="353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1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Excel with Purpose</a:t>
            </a:r>
            <a:endParaRPr sz="1941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" name="Google Shape;115;p7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16" name="Google Shape;116;p7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117" name="Google Shape;117;p7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" name="Google Shape;118;p7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19" name="Google Shape;119;p7"/>
          <p:cNvSpPr txBox="1"/>
          <p:nvPr/>
        </p:nvSpPr>
        <p:spPr>
          <a:xfrm>
            <a:off x="296035" y="2606529"/>
            <a:ext cx="2734000" cy="372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8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HRD Consultant</a:t>
            </a:r>
            <a:endParaRPr sz="1588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/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 SMARTER goals and processes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Prioritize around our organization’s goals and vision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Courageously push boundaries and explore options to better service our clients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full ownership of tasks, be disciplined in execution and work collaboratively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Coach others to achieve their goals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Celebrate their successes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Encourage and care for the individual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Model integrity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95973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Enjoy being myself and enjoy other people being themselves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a safe environment for collaboration, diversity and growth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Trust is the cornerstone of interactions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Clarity to focus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Encouragement to re-energize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Vision for direction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Humor for flavor</a:t>
            </a:r>
            <a:endParaRPr/>
          </a:p>
          <a:p>
            <a:pPr marL="92075" marR="0" lvl="0" indent="-28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Improve as we move: take action, measure results, refine process (MVP)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risks: outside the comfort zone learning takes place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Fail fast, succeed early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Enjoy the ride, stay positive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Commitment holds it all together</a:t>
            </a:r>
            <a:endParaRPr/>
          </a:p>
        </p:txBody>
      </p:sp>
      <p:sp>
        <p:nvSpPr>
          <p:cNvPr id="129" name="Google Shape;129;p8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0" name="Google Shape;130;p8"/>
          <p:cNvSpPr txBox="1"/>
          <p:nvPr/>
        </p:nvSpPr>
        <p:spPr>
          <a:xfrm>
            <a:off x="273074" y="817677"/>
            <a:ext cx="2673529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Hannah Biggs</a:t>
            </a:r>
            <a:endParaRPr sz="353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Care to Flourish</a:t>
            </a:r>
            <a:endParaRPr sz="1941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31" name="Google Shape;131;p8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2" name="Google Shape;132;p8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133" name="Google Shape;133;p8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4" name="Google Shape;134;p8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35" name="Google Shape;135;p8"/>
          <p:cNvSpPr txBox="1"/>
          <p:nvPr/>
        </p:nvSpPr>
        <p:spPr>
          <a:xfrm>
            <a:off x="296035" y="2606529"/>
            <a:ext cx="2734000" cy="372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8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CEO of FMCG Co.</a:t>
            </a:r>
            <a:endParaRPr sz="1588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/>
          <p:nvPr/>
        </p:nvSpPr>
        <p:spPr>
          <a:xfrm>
            <a:off x="3184134" y="236099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Assure Success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expect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my team members to improve organizational quality and to assure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success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through:</a:t>
            </a:r>
            <a:endParaRPr/>
          </a:p>
          <a:p>
            <a:pPr marL="0" marR="9935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Set SMART goals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Prioritize tasks to work on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Grittiness: work around obstacles and reach objectives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Taking ownership of tasks and apply innovation &amp; creativity to achieve deliverables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27298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Engage People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My commitment to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leading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developing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&amp; partnerships is to: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freedom with accountability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a work environment that focuses on autonomy, mastery and purpose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Seek feedback to improve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3182338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Boundaryless Inclusion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working with people, I:</a:t>
            </a:r>
            <a:endParaRPr/>
          </a:p>
          <a:p>
            <a:pPr marL="0" marR="95973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95973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904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Show humility and respect</a:t>
            </a:r>
            <a:endParaRPr/>
          </a:p>
          <a:p>
            <a:pPr marL="92075" marR="0" lvl="0" indent="-904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Help whenever possible</a:t>
            </a:r>
            <a:endParaRPr/>
          </a:p>
          <a:p>
            <a:pPr marL="92075" marR="0" lvl="0" indent="-904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 graceful and authentic</a:t>
            </a:r>
            <a:endParaRPr/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6119617" y="3182516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865"/>
              </a:buClr>
              <a:buSzPts val="1500"/>
              <a:buFont typeface="Montserrat"/>
              <a:buNone/>
            </a:pPr>
            <a:r>
              <a:rPr lang="en-US" sz="1500" b="1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we do is communicate,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 ideas stick!</a:t>
            </a:r>
            <a:endParaRPr/>
          </a:p>
          <a:p>
            <a:pPr marL="92075" marR="0" lvl="0" indent="-285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2075" marR="0" lvl="0" indent="-269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6110233" y="242068"/>
            <a:ext cx="2772000" cy="2743136"/>
          </a:xfrm>
          <a:prstGeom prst="roundRect">
            <a:avLst>
              <a:gd name="adj" fmla="val 9557"/>
            </a:avLst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>
                <a:solidFill>
                  <a:srgbClr val="003865"/>
                </a:solidFill>
                <a:latin typeface="Montserrat"/>
                <a:ea typeface="Montserrat"/>
                <a:cs typeface="Montserrat"/>
                <a:sym typeface="Montserrat"/>
              </a:rPr>
              <a:t>Continuous 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sz="10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life</a:t>
            </a: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the only constant is change, therefore: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Getting out of comfort zone to re-learn about yourself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Consistently build better habits to develop YOUrself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Worry less and take action more</a:t>
            </a:r>
            <a:endParaRPr/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en-US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live life only once so just do it</a:t>
            </a:r>
            <a:endParaRPr/>
          </a:p>
        </p:txBody>
      </p:sp>
      <p:sp>
        <p:nvSpPr>
          <p:cNvPr id="145" name="Google Shape;145;p9"/>
          <p:cNvSpPr txBox="1"/>
          <p:nvPr/>
        </p:nvSpPr>
        <p:spPr>
          <a:xfrm>
            <a:off x="296035" y="302559"/>
            <a:ext cx="2585912" cy="51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Authentic Leadership Model</a:t>
            </a:r>
            <a:endParaRPr sz="1059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6" name="Google Shape;146;p9"/>
          <p:cNvSpPr txBox="1"/>
          <p:nvPr/>
        </p:nvSpPr>
        <p:spPr>
          <a:xfrm>
            <a:off x="283482" y="817677"/>
            <a:ext cx="2673529" cy="1739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725" tIns="95725" rIns="95725" bIns="95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Reggie Lee</a:t>
            </a:r>
            <a:endParaRPr sz="353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1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Impacting YOUr Future NOW</a:t>
            </a:r>
            <a:endParaRPr sz="1941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7" name="Google Shape;147;p9"/>
          <p:cNvCxnSpPr/>
          <p:nvPr/>
        </p:nvCxnSpPr>
        <p:spPr>
          <a:xfrm>
            <a:off x="128926" y="3621832"/>
            <a:ext cx="8878824" cy="0"/>
          </a:xfrm>
          <a:prstGeom prst="straightConnector1">
            <a:avLst/>
          </a:prstGeom>
          <a:noFill/>
          <a:ln w="19050" cap="flat" cmpd="sng">
            <a:solidFill>
              <a:srgbClr val="00386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8" name="Google Shape;148;p9"/>
          <p:cNvGrpSpPr/>
          <p:nvPr/>
        </p:nvGrpSpPr>
        <p:grpSpPr>
          <a:xfrm>
            <a:off x="12793" y="707944"/>
            <a:ext cx="8878824" cy="0"/>
            <a:chOff x="12793" y="707944"/>
            <a:chExt cx="8878824" cy="0"/>
          </a:xfrm>
        </p:grpSpPr>
        <p:cxnSp>
          <p:nvCxnSpPr>
            <p:cNvPr id="149" name="Google Shape;149;p9"/>
            <p:cNvCxnSpPr/>
            <p:nvPr/>
          </p:nvCxnSpPr>
          <p:spPr>
            <a:xfrm>
              <a:off x="12793" y="707944"/>
              <a:ext cx="8878824" cy="0"/>
            </a:xfrm>
            <a:prstGeom prst="straightConnector1">
              <a:avLst/>
            </a:prstGeom>
            <a:noFill/>
            <a:ln w="19050" cap="flat" cmpd="sng">
              <a:solidFill>
                <a:srgbClr val="00386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0" name="Google Shape;150;p9"/>
            <p:cNvCxnSpPr/>
            <p:nvPr/>
          </p:nvCxnSpPr>
          <p:spPr>
            <a:xfrm>
              <a:off x="296035" y="707944"/>
              <a:ext cx="2748953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51" name="Google Shape;151;p9"/>
          <p:cNvSpPr txBox="1"/>
          <p:nvPr/>
        </p:nvSpPr>
        <p:spPr>
          <a:xfrm>
            <a:off x="296035" y="2606529"/>
            <a:ext cx="2734000" cy="3727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0650" tIns="80650" rIns="80650" bIns="806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88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Millennial Leader</a:t>
            </a:r>
            <a:endParaRPr sz="1588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1361</Words>
  <Application>Microsoft Office PowerPoint</Application>
  <PresentationFormat>On-screen Show (4:3)</PresentationFormat>
  <Paragraphs>310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Montserrat</vt:lpstr>
      <vt:lpstr>Montserrat SemiBold</vt:lpstr>
      <vt:lpstr>Calibri</vt:lpstr>
      <vt:lpstr>Noto Sans Symbols</vt:lpstr>
      <vt:lpstr>Arial</vt:lpstr>
      <vt:lpstr>Montserrat Medium</vt:lpstr>
      <vt:lpstr>2_Office Theme</vt:lpstr>
      <vt:lpstr>Authentic Leadership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Authentic Leadership Model</dc:title>
  <dc:creator>Kang Injeong</dc:creator>
  <cp:lastModifiedBy>will linssen</cp:lastModifiedBy>
  <cp:revision>1</cp:revision>
  <dcterms:created xsi:type="dcterms:W3CDTF">2020-07-30T06:35:45Z</dcterms:created>
  <dcterms:modified xsi:type="dcterms:W3CDTF">2021-05-17T03:05:19Z</dcterms:modified>
</cp:coreProperties>
</file>